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abddc6a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dabddc6ae8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abddc6a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dabddc6ae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 Id="rId4" Type="http://schemas.openxmlformats.org/officeDocument/2006/relationships/image" Target="../media/image6.png"/><Relationship Id="rId5" Type="http://schemas.openxmlformats.org/officeDocument/2006/relationships/image" Target="../media/image23.gif"/><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gif"/><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basketball-referenc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1C3FF"/>
        </a:solidFill>
      </p:bgPr>
    </p:bg>
    <p:spTree>
      <p:nvGrpSpPr>
        <p:cNvPr id="83" name="Shape 83"/>
        <p:cNvGrpSpPr/>
        <p:nvPr/>
      </p:nvGrpSpPr>
      <p:grpSpPr>
        <a:xfrm>
          <a:off x="0" y="0"/>
          <a:ext cx="0" cy="0"/>
          <a:chOff x="0" y="0"/>
          <a:chExt cx="0" cy="0"/>
        </a:xfrm>
      </p:grpSpPr>
      <p:grpSp>
        <p:nvGrpSpPr>
          <p:cNvPr id="84" name="Google Shape;84;p13"/>
          <p:cNvGrpSpPr/>
          <p:nvPr/>
        </p:nvGrpSpPr>
        <p:grpSpPr>
          <a:xfrm>
            <a:off x="514350" y="279405"/>
            <a:ext cx="17259300" cy="9493245"/>
            <a:chOff x="0" y="-47625"/>
            <a:chExt cx="4545659" cy="2500279"/>
          </a:xfrm>
        </p:grpSpPr>
        <p:sp>
          <p:nvSpPr>
            <p:cNvPr id="85" name="Google Shape;85;p13"/>
            <p:cNvSpPr/>
            <p:nvPr/>
          </p:nvSpPr>
          <p:spPr>
            <a:xfrm>
              <a:off x="0" y="0"/>
              <a:ext cx="4545659" cy="2452654"/>
            </a:xfrm>
            <a:custGeom>
              <a:rect b="b" l="l" r="r" t="t"/>
              <a:pathLst>
                <a:path extrusionOk="0" h="2452654" w="4545659">
                  <a:moveTo>
                    <a:pt x="0" y="0"/>
                  </a:moveTo>
                  <a:lnTo>
                    <a:pt x="4545659" y="0"/>
                  </a:lnTo>
                  <a:lnTo>
                    <a:pt x="4545659" y="2452654"/>
                  </a:lnTo>
                  <a:lnTo>
                    <a:pt x="0" y="2452654"/>
                  </a:lnTo>
                  <a:close/>
                </a:path>
              </a:pathLst>
            </a:custGeom>
            <a:solidFill>
              <a:srgbClr val="000000">
                <a:alpha val="0"/>
              </a:srgbClr>
            </a:solidFill>
            <a:ln cap="sq" cmpd="sng" w="95250">
              <a:solidFill>
                <a:srgbClr val="FFFFFF"/>
              </a:solidFill>
              <a:prstDash val="solid"/>
              <a:miter lim="8000"/>
              <a:headEnd len="sm" w="sm" type="none"/>
              <a:tailEnd len="sm" w="sm" type="none"/>
            </a:ln>
          </p:spPr>
        </p:sp>
        <p:sp>
          <p:nvSpPr>
            <p:cNvPr id="86" name="Google Shape;86;p13"/>
            <p:cNvSpPr txBox="1"/>
            <p:nvPr/>
          </p:nvSpPr>
          <p:spPr>
            <a:xfrm>
              <a:off x="0" y="-47625"/>
              <a:ext cx="4545659" cy="250027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3"/>
          <p:cNvGrpSpPr/>
          <p:nvPr/>
        </p:nvGrpSpPr>
        <p:grpSpPr>
          <a:xfrm rot="-5400000">
            <a:off x="9482649" y="1477137"/>
            <a:ext cx="9307907" cy="7274094"/>
            <a:chOff x="0" y="0"/>
            <a:chExt cx="660400" cy="516100"/>
          </a:xfrm>
        </p:grpSpPr>
        <p:sp>
          <p:nvSpPr>
            <p:cNvPr id="88" name="Google Shape;88;p13"/>
            <p:cNvSpPr/>
            <p:nvPr/>
          </p:nvSpPr>
          <p:spPr>
            <a:xfrm>
              <a:off x="0" y="0"/>
              <a:ext cx="660400" cy="516100"/>
            </a:xfrm>
            <a:custGeom>
              <a:rect b="b" l="l" r="r" t="t"/>
              <a:pathLst>
                <a:path extrusionOk="0" h="5161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1911"/>
                  </a:cubicBezTo>
                  <a:lnTo>
                    <a:pt x="660400" y="516100"/>
                  </a:lnTo>
                  <a:lnTo>
                    <a:pt x="0" y="516100"/>
                  </a:lnTo>
                  <a:lnTo>
                    <a:pt x="0" y="322056"/>
                  </a:lnTo>
                  <a:cubicBezTo>
                    <a:pt x="1782" y="185660"/>
                    <a:pt x="93019" y="64045"/>
                    <a:pt x="220252" y="19070"/>
                  </a:cubicBezTo>
                  <a:close/>
                </a:path>
              </a:pathLst>
            </a:cu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nvSpPr>
          <p:spPr>
            <a:xfrm>
              <a:off x="0" y="79375"/>
              <a:ext cx="660400" cy="4367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0" name="Google Shape;90;p13"/>
          <p:cNvPicPr preferRelativeResize="0"/>
          <p:nvPr/>
        </p:nvPicPr>
        <p:blipFill rotWithShape="1">
          <a:blip r:embed="rId3">
            <a:alphaModFix/>
          </a:blip>
          <a:srcRect b="0" l="0" r="0" t="0"/>
          <a:stretch/>
        </p:blipFill>
        <p:spPr>
          <a:xfrm rot="5400000">
            <a:off x="8688916" y="7212618"/>
            <a:ext cx="6778327" cy="1660690"/>
          </a:xfrm>
          <a:prstGeom prst="rect">
            <a:avLst/>
          </a:prstGeom>
          <a:noFill/>
          <a:ln>
            <a:noFill/>
          </a:ln>
        </p:spPr>
      </p:pic>
      <p:grpSp>
        <p:nvGrpSpPr>
          <p:cNvPr id="91" name="Google Shape;91;p13"/>
          <p:cNvGrpSpPr/>
          <p:nvPr/>
        </p:nvGrpSpPr>
        <p:grpSpPr>
          <a:xfrm rot="5400000">
            <a:off x="10624235" y="1953733"/>
            <a:ext cx="9307907" cy="6320903"/>
            <a:chOff x="0" y="-47625"/>
            <a:chExt cx="666611" cy="452688"/>
          </a:xfrm>
        </p:grpSpPr>
        <p:sp>
          <p:nvSpPr>
            <p:cNvPr id="92" name="Google Shape;92;p13"/>
            <p:cNvSpPr/>
            <p:nvPr/>
          </p:nvSpPr>
          <p:spPr>
            <a:xfrm>
              <a:off x="0" y="0"/>
              <a:ext cx="666611" cy="405063"/>
            </a:xfrm>
            <a:custGeom>
              <a:rect b="b" l="l" r="r" t="t"/>
              <a:pathLst>
                <a:path extrusionOk="0" h="405063" w="666611">
                  <a:moveTo>
                    <a:pt x="222324" y="385994"/>
                  </a:moveTo>
                  <a:cubicBezTo>
                    <a:pt x="256499" y="397508"/>
                    <a:pt x="295352" y="405063"/>
                    <a:pt x="333485" y="405063"/>
                  </a:cubicBezTo>
                  <a:cubicBezTo>
                    <a:pt x="371619" y="405063"/>
                    <a:pt x="408313" y="398586"/>
                    <a:pt x="442128" y="387073"/>
                  </a:cubicBezTo>
                  <a:cubicBezTo>
                    <a:pt x="442849" y="386713"/>
                    <a:pt x="443568" y="386713"/>
                    <a:pt x="444287" y="386354"/>
                  </a:cubicBezTo>
                  <a:cubicBezTo>
                    <a:pt x="571278" y="340298"/>
                    <a:pt x="664812" y="218685"/>
                    <a:pt x="666611" y="85618"/>
                  </a:cubicBezTo>
                  <a:lnTo>
                    <a:pt x="666611" y="0"/>
                  </a:lnTo>
                  <a:lnTo>
                    <a:pt x="0" y="0"/>
                  </a:lnTo>
                  <a:lnTo>
                    <a:pt x="0" y="85555"/>
                  </a:lnTo>
                  <a:cubicBezTo>
                    <a:pt x="1799" y="219403"/>
                    <a:pt x="93894" y="341019"/>
                    <a:pt x="222324" y="385994"/>
                  </a:cubicBezTo>
                  <a:close/>
                </a:path>
              </a:pathLst>
            </a:custGeom>
            <a:solidFill>
              <a:srgbClr val="F6B1FF"/>
            </a:solidFill>
            <a:ln cap="sq" cmpd="sng" w="952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0" y="-47625"/>
              <a:ext cx="666611" cy="32568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 name="Google Shape;94;p13"/>
          <p:cNvGrpSpPr/>
          <p:nvPr/>
        </p:nvGrpSpPr>
        <p:grpSpPr>
          <a:xfrm>
            <a:off x="13965910" y="3958590"/>
            <a:ext cx="2369820" cy="2369820"/>
            <a:chOff x="0" y="0"/>
            <a:chExt cx="812800" cy="812800"/>
          </a:xfrm>
        </p:grpSpPr>
        <p:sp>
          <p:nvSpPr>
            <p:cNvPr id="95" name="Google Shape;9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13"/>
          <p:cNvGrpSpPr/>
          <p:nvPr/>
        </p:nvGrpSpPr>
        <p:grpSpPr>
          <a:xfrm>
            <a:off x="15150820" y="3777764"/>
            <a:ext cx="2622830" cy="2550646"/>
            <a:chOff x="0" y="-47625"/>
            <a:chExt cx="690787" cy="671775"/>
          </a:xfrm>
        </p:grpSpPr>
        <p:sp>
          <p:nvSpPr>
            <p:cNvPr id="98" name="Google Shape;98;p13"/>
            <p:cNvSpPr/>
            <p:nvPr/>
          </p:nvSpPr>
          <p:spPr>
            <a:xfrm>
              <a:off x="0" y="0"/>
              <a:ext cx="690787" cy="624150"/>
            </a:xfrm>
            <a:custGeom>
              <a:rect b="b" l="l" r="r" t="t"/>
              <a:pathLst>
                <a:path extrusionOk="0" h="624150" w="690787">
                  <a:moveTo>
                    <a:pt x="0" y="0"/>
                  </a:moveTo>
                  <a:lnTo>
                    <a:pt x="690787" y="0"/>
                  </a:lnTo>
                  <a:lnTo>
                    <a:pt x="690787" y="624150"/>
                  </a:lnTo>
                  <a:lnTo>
                    <a:pt x="0" y="624150"/>
                  </a:lnTo>
                  <a:close/>
                </a:path>
              </a:pathLst>
            </a:custGeom>
            <a:solidFill>
              <a:srgbClr val="000000">
                <a:alpha val="0"/>
              </a:srgbClr>
            </a:solidFill>
            <a:ln cap="sq" cmpd="sng" w="95250">
              <a:solidFill>
                <a:srgbClr val="FFFFFF"/>
              </a:solidFill>
              <a:prstDash val="solid"/>
              <a:miter lim="8000"/>
              <a:headEnd len="sm" w="sm" type="none"/>
              <a:tailEnd len="sm" w="sm" type="none"/>
            </a:ln>
          </p:spPr>
        </p:sp>
        <p:sp>
          <p:nvSpPr>
            <p:cNvPr id="99" name="Google Shape;99;p13"/>
            <p:cNvSpPr txBox="1"/>
            <p:nvPr/>
          </p:nvSpPr>
          <p:spPr>
            <a:xfrm>
              <a:off x="0" y="-47625"/>
              <a:ext cx="690787" cy="67177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 name="Google Shape;100;p13"/>
          <p:cNvGrpSpPr/>
          <p:nvPr/>
        </p:nvGrpSpPr>
        <p:grpSpPr>
          <a:xfrm>
            <a:off x="514350" y="279405"/>
            <a:ext cx="9352259" cy="4973686"/>
            <a:chOff x="0" y="-47625"/>
            <a:chExt cx="2463146" cy="1309942"/>
          </a:xfrm>
        </p:grpSpPr>
        <p:sp>
          <p:nvSpPr>
            <p:cNvPr id="101" name="Google Shape;101;p13"/>
            <p:cNvSpPr/>
            <p:nvPr/>
          </p:nvSpPr>
          <p:spPr>
            <a:xfrm>
              <a:off x="0" y="0"/>
              <a:ext cx="2463146" cy="1262317"/>
            </a:xfrm>
            <a:custGeom>
              <a:rect b="b" l="l" r="r" t="t"/>
              <a:pathLst>
                <a:path extrusionOk="0" h="1262317" w="2463146">
                  <a:moveTo>
                    <a:pt x="0" y="0"/>
                  </a:moveTo>
                  <a:lnTo>
                    <a:pt x="2463146" y="0"/>
                  </a:lnTo>
                  <a:lnTo>
                    <a:pt x="2463146" y="1262317"/>
                  </a:lnTo>
                  <a:lnTo>
                    <a:pt x="0" y="1262317"/>
                  </a:lnTo>
                  <a:close/>
                </a:path>
              </a:pathLst>
            </a:custGeom>
            <a:solidFill>
              <a:srgbClr val="F6B1FF"/>
            </a:solidFill>
            <a:ln cap="sq" cmpd="sng" w="95250">
              <a:solidFill>
                <a:srgbClr val="FFFFFF"/>
              </a:solidFill>
              <a:prstDash val="solid"/>
              <a:miter lim="8000"/>
              <a:headEnd len="sm" w="sm" type="none"/>
              <a:tailEnd len="sm" w="sm" type="none"/>
            </a:ln>
          </p:spPr>
        </p:sp>
        <p:sp>
          <p:nvSpPr>
            <p:cNvPr id="102" name="Google Shape;102;p13"/>
            <p:cNvSpPr txBox="1"/>
            <p:nvPr/>
          </p:nvSpPr>
          <p:spPr>
            <a:xfrm>
              <a:off x="0" y="-47625"/>
              <a:ext cx="2463146" cy="130994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13"/>
          <p:cNvGrpSpPr/>
          <p:nvPr/>
        </p:nvGrpSpPr>
        <p:grpSpPr>
          <a:xfrm>
            <a:off x="514350" y="4962674"/>
            <a:ext cx="9352259" cy="4809976"/>
            <a:chOff x="0" y="-47625"/>
            <a:chExt cx="2463146" cy="1266825"/>
          </a:xfrm>
        </p:grpSpPr>
        <p:sp>
          <p:nvSpPr>
            <p:cNvPr id="104" name="Google Shape;104;p13"/>
            <p:cNvSpPr/>
            <p:nvPr/>
          </p:nvSpPr>
          <p:spPr>
            <a:xfrm>
              <a:off x="0" y="0"/>
              <a:ext cx="2463146" cy="1219200"/>
            </a:xfrm>
            <a:custGeom>
              <a:rect b="b" l="l" r="r" t="t"/>
              <a:pathLst>
                <a:path extrusionOk="0" h="1219200" w="2463146">
                  <a:moveTo>
                    <a:pt x="0" y="0"/>
                  </a:moveTo>
                  <a:lnTo>
                    <a:pt x="2463146" y="0"/>
                  </a:lnTo>
                  <a:lnTo>
                    <a:pt x="2463146" y="1219200"/>
                  </a:lnTo>
                  <a:lnTo>
                    <a:pt x="0" y="1219200"/>
                  </a:lnTo>
                  <a:close/>
                </a:path>
              </a:pathLst>
            </a:custGeom>
            <a:solidFill>
              <a:srgbClr val="FF7032"/>
            </a:solidFill>
            <a:ln cap="sq" cmpd="sng" w="95250">
              <a:solidFill>
                <a:srgbClr val="FFFFFF"/>
              </a:solidFill>
              <a:prstDash val="solid"/>
              <a:miter lim="8000"/>
              <a:headEnd len="sm" w="sm" type="none"/>
              <a:tailEnd len="sm" w="sm" type="none"/>
            </a:ln>
          </p:spPr>
        </p:sp>
        <p:sp>
          <p:nvSpPr>
            <p:cNvPr id="105" name="Google Shape;105;p13"/>
            <p:cNvSpPr txBox="1"/>
            <p:nvPr/>
          </p:nvSpPr>
          <p:spPr>
            <a:xfrm>
              <a:off x="0" y="-47625"/>
              <a:ext cx="2463146" cy="12668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 name="Google Shape;106;p13"/>
          <p:cNvSpPr/>
          <p:nvPr/>
        </p:nvSpPr>
        <p:spPr>
          <a:xfrm>
            <a:off x="10269564" y="1028700"/>
            <a:ext cx="4010060" cy="8229600"/>
          </a:xfrm>
          <a:custGeom>
            <a:rect b="b" l="l" r="r" t="t"/>
            <a:pathLst>
              <a:path extrusionOk="0" h="8229600" w="4010060">
                <a:moveTo>
                  <a:pt x="0" y="0"/>
                </a:moveTo>
                <a:lnTo>
                  <a:pt x="4010060" y="0"/>
                </a:lnTo>
                <a:lnTo>
                  <a:pt x="4010060" y="8229600"/>
                </a:lnTo>
                <a:lnTo>
                  <a:pt x="0" y="8229600"/>
                </a:lnTo>
                <a:lnTo>
                  <a:pt x="0" y="0"/>
                </a:lnTo>
                <a:close/>
              </a:path>
            </a:pathLst>
          </a:custGeom>
          <a:blipFill rotWithShape="1">
            <a:blip r:embed="rId4">
              <a:alphaModFix/>
            </a:blip>
            <a:stretch>
              <a:fillRect b="0" l="0" r="0" t="0"/>
            </a:stretch>
          </a:blipFill>
          <a:ln>
            <a:noFill/>
          </a:ln>
        </p:spPr>
      </p:sp>
      <p:pic>
        <p:nvPicPr>
          <p:cNvPr id="107" name="Google Shape;107;p13"/>
          <p:cNvPicPr preferRelativeResize="0"/>
          <p:nvPr/>
        </p:nvPicPr>
        <p:blipFill rotWithShape="1">
          <a:blip r:embed="rId5">
            <a:alphaModFix/>
          </a:blip>
          <a:srcRect b="0" l="0" r="0" t="0"/>
          <a:stretch/>
        </p:blipFill>
        <p:spPr>
          <a:xfrm rot="-6791874">
            <a:off x="12373970" y="460642"/>
            <a:ext cx="991180" cy="1501788"/>
          </a:xfrm>
          <a:prstGeom prst="rect">
            <a:avLst/>
          </a:prstGeom>
          <a:noFill/>
          <a:ln>
            <a:noFill/>
          </a:ln>
        </p:spPr>
      </p:pic>
      <p:sp>
        <p:nvSpPr>
          <p:cNvPr id="108" name="Google Shape;108;p13"/>
          <p:cNvSpPr/>
          <p:nvPr/>
        </p:nvSpPr>
        <p:spPr>
          <a:xfrm>
            <a:off x="14279624" y="2397441"/>
            <a:ext cx="918441" cy="918441"/>
          </a:xfrm>
          <a:custGeom>
            <a:rect b="b" l="l" r="r" t="t"/>
            <a:pathLst>
              <a:path extrusionOk="0" h="918441" w="918441">
                <a:moveTo>
                  <a:pt x="0" y="0"/>
                </a:moveTo>
                <a:lnTo>
                  <a:pt x="918440" y="0"/>
                </a:lnTo>
                <a:lnTo>
                  <a:pt x="918440" y="918440"/>
                </a:lnTo>
                <a:lnTo>
                  <a:pt x="0" y="918440"/>
                </a:lnTo>
                <a:lnTo>
                  <a:pt x="0" y="0"/>
                </a:lnTo>
                <a:close/>
              </a:path>
            </a:pathLst>
          </a:custGeom>
          <a:blipFill rotWithShape="1">
            <a:blip r:embed="rId6">
              <a:alphaModFix/>
            </a:blip>
            <a:stretch>
              <a:fillRect b="0" l="0" r="0" t="0"/>
            </a:stretch>
          </a:blipFill>
          <a:ln>
            <a:noFill/>
          </a:ln>
        </p:spPr>
      </p:sp>
      <p:sp>
        <p:nvSpPr>
          <p:cNvPr id="109" name="Google Shape;109;p13"/>
          <p:cNvSpPr/>
          <p:nvPr/>
        </p:nvSpPr>
        <p:spPr>
          <a:xfrm>
            <a:off x="13820403" y="3315881"/>
            <a:ext cx="459220" cy="459220"/>
          </a:xfrm>
          <a:custGeom>
            <a:rect b="b" l="l" r="r" t="t"/>
            <a:pathLst>
              <a:path extrusionOk="0" h="459220" w="459220">
                <a:moveTo>
                  <a:pt x="0" y="0"/>
                </a:moveTo>
                <a:lnTo>
                  <a:pt x="459221" y="0"/>
                </a:lnTo>
                <a:lnTo>
                  <a:pt x="459221" y="459221"/>
                </a:lnTo>
                <a:lnTo>
                  <a:pt x="0" y="459221"/>
                </a:lnTo>
                <a:lnTo>
                  <a:pt x="0" y="0"/>
                </a:lnTo>
                <a:close/>
              </a:path>
            </a:pathLst>
          </a:custGeom>
          <a:blipFill rotWithShape="1">
            <a:blip r:embed="rId6">
              <a:alphaModFix/>
            </a:blip>
            <a:stretch>
              <a:fillRect b="0" l="0" r="0" t="0"/>
            </a:stretch>
          </a:blipFill>
          <a:ln>
            <a:noFill/>
          </a:ln>
        </p:spPr>
      </p:sp>
      <p:sp>
        <p:nvSpPr>
          <p:cNvPr id="110" name="Google Shape;110;p13"/>
          <p:cNvSpPr txBox="1"/>
          <p:nvPr/>
        </p:nvSpPr>
        <p:spPr>
          <a:xfrm>
            <a:off x="1006481" y="1184914"/>
            <a:ext cx="8837909" cy="3897626"/>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1000" u="none" cap="none" strike="noStrike">
                <a:solidFill>
                  <a:srgbClr val="000000"/>
                </a:solidFill>
                <a:latin typeface="Arial"/>
                <a:ea typeface="Arial"/>
                <a:cs typeface="Arial"/>
                <a:sym typeface="Arial"/>
              </a:rPr>
              <a:t>NBA GAME - PREDICTION</a:t>
            </a:r>
            <a:endParaRPr/>
          </a:p>
        </p:txBody>
      </p:sp>
      <p:sp>
        <p:nvSpPr>
          <p:cNvPr id="111" name="Google Shape;111;p13"/>
          <p:cNvSpPr txBox="1"/>
          <p:nvPr/>
        </p:nvSpPr>
        <p:spPr>
          <a:xfrm>
            <a:off x="984262" y="5255277"/>
            <a:ext cx="8159738" cy="120204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300" u="none" cap="none" strike="noStrike">
                <a:solidFill>
                  <a:srgbClr val="FFFFFF"/>
                </a:solidFill>
                <a:latin typeface="Arial"/>
                <a:ea typeface="Arial"/>
                <a:cs typeface="Arial"/>
                <a:sym typeface="Arial"/>
              </a:rPr>
              <a:t>A DATA-DRIVEN APPROACH TO FORECASTING BASKETBALL RESULTS</a:t>
            </a:r>
            <a:endParaRPr/>
          </a:p>
        </p:txBody>
      </p:sp>
      <p:sp>
        <p:nvSpPr>
          <p:cNvPr id="112" name="Google Shape;112;p13"/>
          <p:cNvSpPr txBox="1"/>
          <p:nvPr/>
        </p:nvSpPr>
        <p:spPr>
          <a:xfrm>
            <a:off x="6573218" y="8729345"/>
            <a:ext cx="2570782" cy="528955"/>
          </a:xfrm>
          <a:prstGeom prst="rect">
            <a:avLst/>
          </a:prstGeom>
          <a:noFill/>
          <a:ln>
            <a:noFill/>
          </a:ln>
        </p:spPr>
        <p:txBody>
          <a:bodyPr anchorCtr="0" anchor="t" bIns="0" lIns="0" spcFirstLastPara="1" rIns="0" wrap="square" tIns="0">
            <a:spAutoFit/>
          </a:bodyPr>
          <a:lstStyle/>
          <a:p>
            <a:pPr indent="0" lvl="0" marL="0" marR="0" rtl="0" algn="r">
              <a:lnSpc>
                <a:spcPct val="140014"/>
              </a:lnSpc>
              <a:spcBef>
                <a:spcPts val="0"/>
              </a:spcBef>
              <a:spcAft>
                <a:spcPts val="0"/>
              </a:spcAft>
              <a:buNone/>
            </a:pPr>
            <a:r>
              <a:rPr b="0" i="0" lang="en-US" sz="2799" u="none" cap="none" strike="noStrike">
                <a:solidFill>
                  <a:srgbClr val="FFFFFF"/>
                </a:solidFill>
                <a:latin typeface="Arial"/>
                <a:ea typeface="Arial"/>
                <a:cs typeface="Arial"/>
                <a:sym typeface="Arial"/>
              </a:rPr>
              <a:t>MAY. 08 | 24</a:t>
            </a:r>
            <a:endParaRPr/>
          </a:p>
        </p:txBody>
      </p:sp>
      <p:pic>
        <p:nvPicPr>
          <p:cNvPr id="113" name="Google Shape;113;p13"/>
          <p:cNvPicPr preferRelativeResize="0"/>
          <p:nvPr/>
        </p:nvPicPr>
        <p:blipFill rotWithShape="1">
          <a:blip r:embed="rId5">
            <a:alphaModFix/>
          </a:blip>
          <a:srcRect b="0" l="0" r="0" t="0"/>
          <a:stretch/>
        </p:blipFill>
        <p:spPr>
          <a:xfrm rot="-6791874">
            <a:off x="8408380" y="11932596"/>
            <a:ext cx="991180" cy="1501788"/>
          </a:xfrm>
          <a:prstGeom prst="rect">
            <a:avLst/>
          </a:prstGeom>
          <a:noFill/>
          <a:ln>
            <a:noFill/>
          </a:ln>
        </p:spPr>
      </p:pic>
      <p:sp>
        <p:nvSpPr>
          <p:cNvPr id="114" name="Google Shape;114;p13"/>
          <p:cNvSpPr txBox="1"/>
          <p:nvPr/>
        </p:nvSpPr>
        <p:spPr>
          <a:xfrm>
            <a:off x="782693" y="7555128"/>
            <a:ext cx="5790525" cy="203707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300" u="none" cap="none" strike="noStrike">
                <a:solidFill>
                  <a:srgbClr val="FFFFFF"/>
                </a:solidFill>
                <a:latin typeface="Arial"/>
                <a:ea typeface="Arial"/>
                <a:cs typeface="Arial"/>
                <a:sym typeface="Arial"/>
              </a:rPr>
              <a:t>TEAM:</a:t>
            </a:r>
            <a:endParaRPr/>
          </a:p>
          <a:p>
            <a:pPr indent="0" lvl="0" marL="0" marR="0" rtl="0" algn="l">
              <a:lnSpc>
                <a:spcPct val="140000"/>
              </a:lnSpc>
              <a:spcBef>
                <a:spcPts val="0"/>
              </a:spcBef>
              <a:spcAft>
                <a:spcPts val="0"/>
              </a:spcAft>
              <a:buNone/>
            </a:pPr>
            <a:r>
              <a:rPr b="0" i="0" lang="en-US" sz="2300" u="none" cap="none" strike="noStrike">
                <a:solidFill>
                  <a:srgbClr val="FFFFFF"/>
                </a:solidFill>
                <a:latin typeface="Arial"/>
                <a:ea typeface="Arial"/>
                <a:cs typeface="Arial"/>
                <a:sym typeface="Arial"/>
              </a:rPr>
              <a:t>JETENDRA MULINTI</a:t>
            </a:r>
            <a:endParaRPr/>
          </a:p>
          <a:p>
            <a:pPr indent="0" lvl="0" marL="0" marR="0" rtl="0" algn="l">
              <a:lnSpc>
                <a:spcPct val="140000"/>
              </a:lnSpc>
              <a:spcBef>
                <a:spcPts val="0"/>
              </a:spcBef>
              <a:spcAft>
                <a:spcPts val="0"/>
              </a:spcAft>
              <a:buNone/>
            </a:pPr>
            <a:r>
              <a:rPr b="0" i="0" lang="en-US" sz="2300" u="none" cap="none" strike="noStrike">
                <a:solidFill>
                  <a:srgbClr val="FFFFFF"/>
                </a:solidFill>
                <a:latin typeface="Arial"/>
                <a:ea typeface="Arial"/>
                <a:cs typeface="Arial"/>
                <a:sym typeface="Arial"/>
              </a:rPr>
              <a:t>GOUTHAM VEMULA</a:t>
            </a:r>
            <a:endParaRPr/>
          </a:p>
          <a:p>
            <a:pPr indent="0" lvl="0" marL="0" marR="0" rtl="0" algn="l">
              <a:lnSpc>
                <a:spcPct val="140000"/>
              </a:lnSpc>
              <a:spcBef>
                <a:spcPts val="0"/>
              </a:spcBef>
              <a:spcAft>
                <a:spcPts val="0"/>
              </a:spcAft>
              <a:buNone/>
            </a:pPr>
            <a:r>
              <a:rPr b="0" i="0" lang="en-US" sz="2300" u="none" cap="none" strike="noStrike">
                <a:solidFill>
                  <a:srgbClr val="FFFFFF"/>
                </a:solidFill>
                <a:latin typeface="Arial"/>
                <a:ea typeface="Arial"/>
                <a:cs typeface="Arial"/>
                <a:sym typeface="Arial"/>
              </a:rPr>
              <a:t>PRAJEETH NAKKA</a:t>
            </a:r>
            <a:endParaRPr/>
          </a:p>
          <a:p>
            <a:pPr indent="0" lvl="0" marL="0" marR="0" rtl="0" algn="l">
              <a:lnSpc>
                <a:spcPct val="140000"/>
              </a:lnSpc>
              <a:spcBef>
                <a:spcPts val="0"/>
              </a:spcBef>
              <a:spcAft>
                <a:spcPts val="0"/>
              </a:spcAft>
              <a:buNone/>
            </a:pPr>
            <a:r>
              <a:t/>
            </a:r>
            <a:endParaRPr b="0" i="0" sz="23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92" name="Shape 192"/>
        <p:cNvGrpSpPr/>
        <p:nvPr/>
      </p:nvGrpSpPr>
      <p:grpSpPr>
        <a:xfrm>
          <a:off x="0" y="0"/>
          <a:ext cx="0" cy="0"/>
          <a:chOff x="0" y="0"/>
          <a:chExt cx="0" cy="0"/>
        </a:xfrm>
      </p:grpSpPr>
      <p:sp>
        <p:nvSpPr>
          <p:cNvPr id="193" name="Google Shape;193;p22"/>
          <p:cNvSpPr/>
          <p:nvPr/>
        </p:nvSpPr>
        <p:spPr>
          <a:xfrm>
            <a:off x="9144000" y="2508429"/>
            <a:ext cx="8115300" cy="6425059"/>
          </a:xfrm>
          <a:custGeom>
            <a:rect b="b" l="l" r="r" t="t"/>
            <a:pathLst>
              <a:path extrusionOk="0" h="6425059" w="8115300">
                <a:moveTo>
                  <a:pt x="0" y="0"/>
                </a:moveTo>
                <a:lnTo>
                  <a:pt x="8115300" y="0"/>
                </a:lnTo>
                <a:lnTo>
                  <a:pt x="8115300" y="6425059"/>
                </a:lnTo>
                <a:lnTo>
                  <a:pt x="0" y="6425059"/>
                </a:lnTo>
                <a:lnTo>
                  <a:pt x="0" y="0"/>
                </a:lnTo>
                <a:close/>
              </a:path>
            </a:pathLst>
          </a:custGeom>
          <a:blipFill rotWithShape="1">
            <a:blip r:embed="rId3">
              <a:alphaModFix/>
            </a:blip>
            <a:stretch>
              <a:fillRect b="0" l="-248" r="-248" t="0"/>
            </a:stretch>
          </a:blipFill>
          <a:ln>
            <a:noFill/>
          </a:ln>
        </p:spPr>
      </p:sp>
      <p:sp>
        <p:nvSpPr>
          <p:cNvPr id="194" name="Google Shape;194;p22"/>
          <p:cNvSpPr txBox="1"/>
          <p:nvPr/>
        </p:nvSpPr>
        <p:spPr>
          <a:xfrm>
            <a:off x="1028700" y="876300"/>
            <a:ext cx="99837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p>
        </p:txBody>
      </p:sp>
      <p:sp>
        <p:nvSpPr>
          <p:cNvPr id="195" name="Google Shape;195;p22"/>
          <p:cNvSpPr txBox="1"/>
          <p:nvPr/>
        </p:nvSpPr>
        <p:spPr>
          <a:xfrm>
            <a:off x="1028700" y="1882704"/>
            <a:ext cx="7713900" cy="6879281"/>
          </a:xfrm>
          <a:prstGeom prst="rect">
            <a:avLst/>
          </a:prstGeom>
          <a:noFill/>
          <a:ln>
            <a:noFill/>
          </a:ln>
        </p:spPr>
        <p:txBody>
          <a:bodyPr anchorCtr="0" anchor="t" bIns="0" lIns="0" spcFirstLastPara="1" rIns="0" wrap="square" tIns="0">
            <a:spAutoFit/>
          </a:bodyPr>
          <a:lstStyle/>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Shooting Efficiency:</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Opponents showcase strong shooting efficiency, with an average field goal percentage of 46.53% (fg%_total_opp) and three-point percentage of 35.69% (3p%_total_opp), emphasizing the need for robust defensive strategies.</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Opponent Offensive Strengths: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Opponents excel at drawing fouls, attempting an average of 22.65 free throws per game (fta_total_opp) while maintaining a high free throw percentage of 77.69% (ft%_total_opp).</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Their offensive rebounding ability (fg%_total_opp: 46.53%) and three-point scoring prowess further contribute to their offensive threat.</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Plus-Minus Indicator:</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average +/- score of opponents (+/-_max_opp: +9.06) indicates their substantial impact on game outcomes, with a wide range from -18 to +54, underscoring the importance of strategically controlling key performance metrics.</a:t>
            </a:r>
            <a:endParaRPr/>
          </a:p>
          <a:p>
            <a:pPr indent="-147605" lvl="2" marL="792383" marR="0" rtl="0" algn="l">
              <a:lnSpc>
                <a:spcPct val="163978"/>
              </a:lnSpc>
              <a:spcBef>
                <a:spcPts val="0"/>
              </a:spcBef>
              <a:spcAft>
                <a:spcPts val="0"/>
              </a:spcAft>
              <a:buClr>
                <a:schemeClr val="dk1"/>
              </a:buClr>
              <a:buSzPts val="1835"/>
              <a:buFont typeface="Arial"/>
              <a:buNone/>
            </a:pPr>
            <a:r>
              <a:t/>
            </a:r>
            <a:endParaRPr b="0" i="0" sz="1835"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99" name="Shape 199"/>
        <p:cNvGrpSpPr/>
        <p:nvPr/>
      </p:nvGrpSpPr>
      <p:grpSpPr>
        <a:xfrm>
          <a:off x="0" y="0"/>
          <a:ext cx="0" cy="0"/>
          <a:chOff x="0" y="0"/>
          <a:chExt cx="0" cy="0"/>
        </a:xfrm>
      </p:grpSpPr>
      <p:sp>
        <p:nvSpPr>
          <p:cNvPr id="200" name="Google Shape;200;p23"/>
          <p:cNvSpPr/>
          <p:nvPr/>
        </p:nvSpPr>
        <p:spPr>
          <a:xfrm>
            <a:off x="911725" y="3295336"/>
            <a:ext cx="5792875" cy="6168629"/>
          </a:xfrm>
          <a:custGeom>
            <a:rect b="b" l="l" r="r" t="t"/>
            <a:pathLst>
              <a:path extrusionOk="0" h="6168629" w="5792875">
                <a:moveTo>
                  <a:pt x="0" y="0"/>
                </a:moveTo>
                <a:lnTo>
                  <a:pt x="5792875" y="0"/>
                </a:lnTo>
                <a:lnTo>
                  <a:pt x="5792875" y="6168629"/>
                </a:lnTo>
                <a:lnTo>
                  <a:pt x="0" y="6168629"/>
                </a:lnTo>
                <a:lnTo>
                  <a:pt x="0" y="0"/>
                </a:lnTo>
                <a:close/>
              </a:path>
            </a:pathLst>
          </a:custGeom>
          <a:blipFill rotWithShape="1">
            <a:blip r:embed="rId3">
              <a:alphaModFix/>
            </a:blip>
            <a:stretch>
              <a:fillRect b="0" l="0" r="0" t="0"/>
            </a:stretch>
          </a:blipFill>
          <a:ln>
            <a:noFill/>
          </a:ln>
        </p:spPr>
      </p:sp>
      <p:sp>
        <p:nvSpPr>
          <p:cNvPr id="201" name="Google Shape;201;p23"/>
          <p:cNvSpPr/>
          <p:nvPr/>
        </p:nvSpPr>
        <p:spPr>
          <a:xfrm>
            <a:off x="12392195" y="2718661"/>
            <a:ext cx="5246880" cy="6168629"/>
          </a:xfrm>
          <a:custGeom>
            <a:rect b="b" l="l" r="r" t="t"/>
            <a:pathLst>
              <a:path extrusionOk="0" h="6168629" w="5246880">
                <a:moveTo>
                  <a:pt x="0" y="0"/>
                </a:moveTo>
                <a:lnTo>
                  <a:pt x="5246880" y="0"/>
                </a:lnTo>
                <a:lnTo>
                  <a:pt x="5246880" y="6168629"/>
                </a:lnTo>
                <a:lnTo>
                  <a:pt x="0" y="6168629"/>
                </a:lnTo>
                <a:lnTo>
                  <a:pt x="0" y="0"/>
                </a:lnTo>
                <a:close/>
              </a:path>
            </a:pathLst>
          </a:custGeom>
          <a:blipFill rotWithShape="1">
            <a:blip r:embed="rId4">
              <a:alphaModFix/>
            </a:blip>
            <a:stretch>
              <a:fillRect b="0" l="0" r="0" t="0"/>
            </a:stretch>
          </a:blipFill>
          <a:ln>
            <a:noFill/>
          </a:ln>
        </p:spPr>
      </p:sp>
      <p:sp>
        <p:nvSpPr>
          <p:cNvPr id="202" name="Google Shape;202;p23"/>
          <p:cNvSpPr txBox="1"/>
          <p:nvPr/>
        </p:nvSpPr>
        <p:spPr>
          <a:xfrm>
            <a:off x="1028700" y="876300"/>
            <a:ext cx="10895335"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FEATURE SELECTION AND ENGINEERING</a:t>
            </a:r>
            <a:endParaRPr/>
          </a:p>
        </p:txBody>
      </p:sp>
      <p:sp>
        <p:nvSpPr>
          <p:cNvPr id="203" name="Google Shape;203;p23"/>
          <p:cNvSpPr txBox="1"/>
          <p:nvPr/>
        </p:nvSpPr>
        <p:spPr>
          <a:xfrm>
            <a:off x="1028700" y="1804725"/>
            <a:ext cx="1480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SHAP (SHapley Additive exPlanations) is a game theory-based approach to explain the output of machine learning models by determining the contribution of each feature to the prediction. It assigns importance values to each feature for a particular prediction, allowing for model interpretability and understanding of the impact of individual features on the model's output.</a:t>
            </a:r>
            <a:endParaRPr/>
          </a:p>
        </p:txBody>
      </p:sp>
      <p:pic>
        <p:nvPicPr>
          <p:cNvPr id="204" name="Google Shape;204;p23"/>
          <p:cNvPicPr preferRelativeResize="0"/>
          <p:nvPr/>
        </p:nvPicPr>
        <p:blipFill>
          <a:blip r:embed="rId5">
            <a:alphaModFix/>
          </a:blip>
          <a:stretch>
            <a:fillRect/>
          </a:stretch>
        </p:blipFill>
        <p:spPr>
          <a:xfrm>
            <a:off x="6924963" y="3429000"/>
            <a:ext cx="5246875" cy="160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08" name="Shape 208"/>
        <p:cNvGrpSpPr/>
        <p:nvPr/>
      </p:nvGrpSpPr>
      <p:grpSpPr>
        <a:xfrm>
          <a:off x="0" y="0"/>
          <a:ext cx="0" cy="0"/>
          <a:chOff x="0" y="0"/>
          <a:chExt cx="0" cy="0"/>
        </a:xfrm>
      </p:grpSpPr>
      <p:sp>
        <p:nvSpPr>
          <p:cNvPr id="209" name="Google Shape;209;p24"/>
          <p:cNvSpPr/>
          <p:nvPr/>
        </p:nvSpPr>
        <p:spPr>
          <a:xfrm>
            <a:off x="1028700" y="1850671"/>
            <a:ext cx="7966058" cy="4679730"/>
          </a:xfrm>
          <a:custGeom>
            <a:rect b="b" l="l" r="r" t="t"/>
            <a:pathLst>
              <a:path extrusionOk="0" h="4679730" w="7966058">
                <a:moveTo>
                  <a:pt x="0" y="0"/>
                </a:moveTo>
                <a:lnTo>
                  <a:pt x="7966058" y="0"/>
                </a:lnTo>
                <a:lnTo>
                  <a:pt x="7966058" y="4679731"/>
                </a:lnTo>
                <a:lnTo>
                  <a:pt x="0" y="4679731"/>
                </a:lnTo>
                <a:lnTo>
                  <a:pt x="0" y="0"/>
                </a:lnTo>
                <a:close/>
              </a:path>
            </a:pathLst>
          </a:custGeom>
          <a:blipFill rotWithShape="1">
            <a:blip r:embed="rId3">
              <a:alphaModFix/>
            </a:blip>
            <a:stretch>
              <a:fillRect b="0" l="0" r="0" t="0"/>
            </a:stretch>
          </a:blipFill>
          <a:ln>
            <a:noFill/>
          </a:ln>
        </p:spPr>
      </p:sp>
      <p:sp>
        <p:nvSpPr>
          <p:cNvPr id="210" name="Google Shape;210;p24"/>
          <p:cNvSpPr txBox="1"/>
          <p:nvPr/>
        </p:nvSpPr>
        <p:spPr>
          <a:xfrm>
            <a:off x="1028700" y="876300"/>
            <a:ext cx="11030173"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MODEL DEVELOPMENT AND EVALUATION</a:t>
            </a:r>
            <a:endParaRPr/>
          </a:p>
        </p:txBody>
      </p:sp>
      <p:pic>
        <p:nvPicPr>
          <p:cNvPr id="211" name="Google Shape;211;p24"/>
          <p:cNvPicPr preferRelativeResize="0"/>
          <p:nvPr/>
        </p:nvPicPr>
        <p:blipFill>
          <a:blip r:embed="rId4">
            <a:alphaModFix/>
          </a:blip>
          <a:stretch>
            <a:fillRect/>
          </a:stretch>
        </p:blipFill>
        <p:spPr>
          <a:xfrm>
            <a:off x="1028708" y="6947679"/>
            <a:ext cx="8143875" cy="197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15" name="Shape 215"/>
        <p:cNvGrpSpPr/>
        <p:nvPr/>
      </p:nvGrpSpPr>
      <p:grpSpPr>
        <a:xfrm>
          <a:off x="0" y="0"/>
          <a:ext cx="0" cy="0"/>
          <a:chOff x="0" y="0"/>
          <a:chExt cx="0" cy="0"/>
        </a:xfrm>
      </p:grpSpPr>
      <p:sp>
        <p:nvSpPr>
          <p:cNvPr id="216" name="Google Shape;216;p25"/>
          <p:cNvSpPr txBox="1"/>
          <p:nvPr/>
        </p:nvSpPr>
        <p:spPr>
          <a:xfrm>
            <a:off x="1028700" y="876300"/>
            <a:ext cx="11030173"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MODEL DEVELOPMENT AND EVALUATION</a:t>
            </a:r>
            <a:endParaRPr/>
          </a:p>
        </p:txBody>
      </p:sp>
      <p:pic>
        <p:nvPicPr>
          <p:cNvPr id="217" name="Google Shape;217;p25"/>
          <p:cNvPicPr preferRelativeResize="0"/>
          <p:nvPr/>
        </p:nvPicPr>
        <p:blipFill>
          <a:blip r:embed="rId3">
            <a:alphaModFix/>
          </a:blip>
          <a:stretch>
            <a:fillRect/>
          </a:stretch>
        </p:blipFill>
        <p:spPr>
          <a:xfrm>
            <a:off x="1028700" y="2091448"/>
            <a:ext cx="11886550" cy="2736575"/>
          </a:xfrm>
          <a:prstGeom prst="rect">
            <a:avLst/>
          </a:prstGeom>
          <a:noFill/>
          <a:ln>
            <a:noFill/>
          </a:ln>
        </p:spPr>
      </p:pic>
      <p:pic>
        <p:nvPicPr>
          <p:cNvPr id="218" name="Google Shape;218;p25"/>
          <p:cNvPicPr preferRelativeResize="0"/>
          <p:nvPr/>
        </p:nvPicPr>
        <p:blipFill>
          <a:blip r:embed="rId4">
            <a:alphaModFix/>
          </a:blip>
          <a:stretch>
            <a:fillRect/>
          </a:stretch>
        </p:blipFill>
        <p:spPr>
          <a:xfrm>
            <a:off x="1028700" y="5747900"/>
            <a:ext cx="11886549" cy="27854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22" name="Shape 222"/>
        <p:cNvGrpSpPr/>
        <p:nvPr/>
      </p:nvGrpSpPr>
      <p:grpSpPr>
        <a:xfrm>
          <a:off x="0" y="0"/>
          <a:ext cx="0" cy="0"/>
          <a:chOff x="0" y="0"/>
          <a:chExt cx="0" cy="0"/>
        </a:xfrm>
      </p:grpSpPr>
      <p:sp>
        <p:nvSpPr>
          <p:cNvPr id="223" name="Google Shape;223;p26"/>
          <p:cNvSpPr/>
          <p:nvPr/>
        </p:nvSpPr>
        <p:spPr>
          <a:xfrm>
            <a:off x="2836850" y="2645923"/>
            <a:ext cx="8381382" cy="5843206"/>
          </a:xfrm>
          <a:custGeom>
            <a:rect b="b" l="l" r="r" t="t"/>
            <a:pathLst>
              <a:path extrusionOk="0" h="5843206" w="8381382">
                <a:moveTo>
                  <a:pt x="0" y="0"/>
                </a:moveTo>
                <a:lnTo>
                  <a:pt x="8381382" y="0"/>
                </a:lnTo>
                <a:lnTo>
                  <a:pt x="8381382" y="5843205"/>
                </a:lnTo>
                <a:lnTo>
                  <a:pt x="0" y="5843205"/>
                </a:lnTo>
                <a:lnTo>
                  <a:pt x="0" y="0"/>
                </a:lnTo>
                <a:close/>
              </a:path>
            </a:pathLst>
          </a:custGeom>
          <a:blipFill rotWithShape="1">
            <a:blip r:embed="rId3">
              <a:alphaModFix/>
            </a:blip>
            <a:stretch>
              <a:fillRect b="0" l="0" r="0" t="0"/>
            </a:stretch>
          </a:blipFill>
          <a:ln>
            <a:noFill/>
          </a:ln>
        </p:spPr>
      </p:sp>
      <p:sp>
        <p:nvSpPr>
          <p:cNvPr id="224" name="Google Shape;224;p26"/>
          <p:cNvSpPr txBox="1"/>
          <p:nvPr/>
        </p:nvSpPr>
        <p:spPr>
          <a:xfrm>
            <a:off x="1028700" y="876300"/>
            <a:ext cx="7068300" cy="63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MODEL EVALUATION</a:t>
            </a:r>
            <a:endParaRPr sz="4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28" name="Shape 228"/>
        <p:cNvGrpSpPr/>
        <p:nvPr/>
      </p:nvGrpSpPr>
      <p:grpSpPr>
        <a:xfrm>
          <a:off x="0" y="0"/>
          <a:ext cx="0" cy="0"/>
          <a:chOff x="0" y="0"/>
          <a:chExt cx="0" cy="0"/>
        </a:xfrm>
      </p:grpSpPr>
      <p:sp>
        <p:nvSpPr>
          <p:cNvPr id="229" name="Google Shape;229;p27"/>
          <p:cNvSpPr/>
          <p:nvPr/>
        </p:nvSpPr>
        <p:spPr>
          <a:xfrm>
            <a:off x="960650" y="4935550"/>
            <a:ext cx="4773301" cy="4959148"/>
          </a:xfrm>
          <a:custGeom>
            <a:rect b="b" l="l" r="r" t="t"/>
            <a:pathLst>
              <a:path extrusionOk="0" h="5974877" w="6322253">
                <a:moveTo>
                  <a:pt x="0" y="0"/>
                </a:moveTo>
                <a:lnTo>
                  <a:pt x="6322253" y="0"/>
                </a:lnTo>
                <a:lnTo>
                  <a:pt x="6322253" y="5974876"/>
                </a:lnTo>
                <a:lnTo>
                  <a:pt x="0" y="5974876"/>
                </a:lnTo>
                <a:lnTo>
                  <a:pt x="0" y="0"/>
                </a:lnTo>
                <a:close/>
              </a:path>
            </a:pathLst>
          </a:custGeom>
          <a:blipFill rotWithShape="1">
            <a:blip r:embed="rId3">
              <a:alphaModFix/>
            </a:blip>
            <a:stretch>
              <a:fillRect b="0" l="0" r="0" t="0"/>
            </a:stretch>
          </a:blipFill>
          <a:ln>
            <a:noFill/>
          </a:ln>
        </p:spPr>
      </p:sp>
      <p:sp>
        <p:nvSpPr>
          <p:cNvPr id="230" name="Google Shape;230;p27"/>
          <p:cNvSpPr/>
          <p:nvPr/>
        </p:nvSpPr>
        <p:spPr>
          <a:xfrm>
            <a:off x="11392474" y="4852813"/>
            <a:ext cx="4139560" cy="5124623"/>
          </a:xfrm>
          <a:custGeom>
            <a:rect b="b" l="l" r="r" t="t"/>
            <a:pathLst>
              <a:path extrusionOk="0" h="5993711" w="5934853">
                <a:moveTo>
                  <a:pt x="0" y="0"/>
                </a:moveTo>
                <a:lnTo>
                  <a:pt x="5934853" y="0"/>
                </a:lnTo>
                <a:lnTo>
                  <a:pt x="5934853" y="5993711"/>
                </a:lnTo>
                <a:lnTo>
                  <a:pt x="0" y="5993711"/>
                </a:lnTo>
                <a:lnTo>
                  <a:pt x="0" y="0"/>
                </a:lnTo>
                <a:close/>
              </a:path>
            </a:pathLst>
          </a:custGeom>
          <a:blipFill rotWithShape="1">
            <a:blip r:embed="rId4">
              <a:alphaModFix/>
            </a:blip>
            <a:stretch>
              <a:fillRect b="0" l="0" r="0" t="0"/>
            </a:stretch>
          </a:blipFill>
          <a:ln>
            <a:noFill/>
          </a:ln>
        </p:spPr>
      </p:sp>
      <p:sp>
        <p:nvSpPr>
          <p:cNvPr id="231" name="Google Shape;231;p27"/>
          <p:cNvSpPr txBox="1"/>
          <p:nvPr/>
        </p:nvSpPr>
        <p:spPr>
          <a:xfrm>
            <a:off x="1028700" y="876300"/>
            <a:ext cx="5954092"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ENSEMBLE MODELING</a:t>
            </a:r>
            <a:endParaRPr/>
          </a:p>
        </p:txBody>
      </p:sp>
      <p:sp>
        <p:nvSpPr>
          <p:cNvPr id="232" name="Google Shape;232;p27"/>
          <p:cNvSpPr txBox="1"/>
          <p:nvPr/>
        </p:nvSpPr>
        <p:spPr>
          <a:xfrm>
            <a:off x="0" y="1892164"/>
            <a:ext cx="16264326" cy="1164281"/>
          </a:xfrm>
          <a:prstGeom prst="rect">
            <a:avLst/>
          </a:prstGeom>
          <a:noFill/>
          <a:ln>
            <a:noFill/>
          </a:ln>
        </p:spPr>
        <p:txBody>
          <a:bodyPr anchorCtr="0" anchor="t" bIns="0" lIns="0" spcFirstLastPara="1" rIns="0" wrap="square" tIns="0">
            <a:spAutoFit/>
          </a:bodyPr>
          <a:lstStyle/>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Among the two ensemble methods, Stacking Model and Voting Model, the Stacking Model has shown superior performance for this use case. It achieved a higher cross-validation score (0.72 ± 0.03) compared to the Voting Model (0.71 ± 0.03) and displayed a well-balanced learning curve, indicating a better generalization and less overfitting.</a:t>
            </a:r>
            <a:endParaRPr/>
          </a:p>
        </p:txBody>
      </p:sp>
      <p:sp>
        <p:nvSpPr>
          <p:cNvPr id="233" name="Google Shape;233;p27"/>
          <p:cNvSpPr txBox="1"/>
          <p:nvPr/>
        </p:nvSpPr>
        <p:spPr>
          <a:xfrm>
            <a:off x="705513" y="3228900"/>
            <a:ext cx="15665100" cy="46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35"/>
              <a:t>Stacking is an ensemble technique that combines the predictions of multiple base models using a meta-model to make the final prediction.</a:t>
            </a:r>
            <a:endParaRPr sz="1835"/>
          </a:p>
        </p:txBody>
      </p:sp>
      <p:sp>
        <p:nvSpPr>
          <p:cNvPr id="234" name="Google Shape;234;p27"/>
          <p:cNvSpPr txBox="1"/>
          <p:nvPr/>
        </p:nvSpPr>
        <p:spPr>
          <a:xfrm>
            <a:off x="705525" y="3695988"/>
            <a:ext cx="15665100" cy="74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35"/>
              <a:t>Voting is an ensemble technique that combines the predictions of multiple models by taking the average (for regression) or the majority vote (for classification) of their individual predictions.</a:t>
            </a:r>
            <a:endParaRPr sz="183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38" name="Shape 238"/>
        <p:cNvGrpSpPr/>
        <p:nvPr/>
      </p:nvGrpSpPr>
      <p:grpSpPr>
        <a:xfrm>
          <a:off x="0" y="0"/>
          <a:ext cx="0" cy="0"/>
          <a:chOff x="0" y="0"/>
          <a:chExt cx="0" cy="0"/>
        </a:xfrm>
      </p:grpSpPr>
      <p:sp>
        <p:nvSpPr>
          <p:cNvPr id="239" name="Google Shape;239;p28"/>
          <p:cNvSpPr txBox="1"/>
          <p:nvPr/>
        </p:nvSpPr>
        <p:spPr>
          <a:xfrm>
            <a:off x="980100" y="1648450"/>
            <a:ext cx="15891000" cy="9082500"/>
          </a:xfrm>
          <a:prstGeom prst="rect">
            <a:avLst/>
          </a:prstGeom>
          <a:noFill/>
          <a:ln>
            <a:noFill/>
          </a:ln>
        </p:spPr>
        <p:txBody>
          <a:bodyPr anchorCtr="0" anchor="t" bIns="0" lIns="0" spcFirstLastPara="1" rIns="0" wrap="square" tIns="0">
            <a:spAutoFit/>
          </a:bodyPr>
          <a:lstStyle/>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After developing and evaluating various machine learning models, including Logistic Regression, Support Vector Machines (SVM), and XGBoost, we obtained promising results in predicting NBA game outcomes.</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Key findings: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Model Performance:</a:t>
            </a:r>
            <a:endParaRPr/>
          </a:p>
          <a:p>
            <a:pPr indent="-297144" lvl="3" marL="1188575"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XGBoost model emerged as the best-performing individual model, achieving an average cross-validation accuracy of 74%.</a:t>
            </a:r>
            <a:endParaRPr/>
          </a:p>
          <a:p>
            <a:pPr indent="-297144" lvl="3" marL="1188575"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ensemble model which is generalised, combining Logistic Regression, SVM, and XGBoost using stacking, further improved the accuracy to (0.7</a:t>
            </a:r>
            <a:r>
              <a:rPr lang="en-US" sz="1835"/>
              <a:t>7</a:t>
            </a:r>
            <a:r>
              <a:rPr b="0" i="0" lang="en-US" sz="1835" u="none" cap="none" strike="noStrike">
                <a:solidFill>
                  <a:srgbClr val="000000"/>
                </a:solidFill>
                <a:latin typeface="Arial"/>
                <a:ea typeface="Arial"/>
                <a:cs typeface="Arial"/>
                <a:sym typeface="Arial"/>
              </a:rPr>
              <a:t> ± 0.03)</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Feature Importance:</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SHAP (SHapley Additive exPlanations) analysis revealed the most influential features for predicting game outcomes, including (± max), (± max_opp), pf_total, pf_total_opp and number of three-point shots made (3p_total).</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These features emphasize the importance of shooting efficiency and offensive production in determining the winning team.</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In-Season Adaptability:</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By incorporating rolling averages of key performance metrics, such as points scored, our model demonstrated the ability to adapt to in-season changes and capture the dynamic nature of player and team performances.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results highlight the effectiveness of machine learning techniques in predicting NBA game outcomes and provide valuable insights into the key factors influencing team success.</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Home-Court Advantage:</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Our analysis confirmed the significant impact of home-court advantage on game outcomes, with home teams having a higher probability of winning compared to away teams.</a:t>
            </a:r>
            <a:endParaRPr/>
          </a:p>
          <a:p>
            <a:pPr indent="0" lvl="0" marL="0" marR="0" rtl="0" algn="l">
              <a:lnSpc>
                <a:spcPct val="163978"/>
              </a:lnSpc>
              <a:spcBef>
                <a:spcPts val="0"/>
              </a:spcBef>
              <a:spcAft>
                <a:spcPts val="0"/>
              </a:spcAft>
              <a:buNone/>
            </a:pPr>
            <a:r>
              <a:t/>
            </a:r>
            <a:endParaRPr b="0" i="0" sz="1835" u="none" cap="none" strike="noStrike">
              <a:solidFill>
                <a:srgbClr val="000000"/>
              </a:solidFill>
              <a:latin typeface="Arial"/>
              <a:ea typeface="Arial"/>
              <a:cs typeface="Arial"/>
              <a:sym typeface="Arial"/>
            </a:endParaRPr>
          </a:p>
        </p:txBody>
      </p:sp>
      <p:sp>
        <p:nvSpPr>
          <p:cNvPr id="240" name="Google Shape;240;p28"/>
          <p:cNvSpPr txBox="1"/>
          <p:nvPr/>
        </p:nvSpPr>
        <p:spPr>
          <a:xfrm>
            <a:off x="1214960" y="876300"/>
            <a:ext cx="7211541"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RESULTS AND DISCUSSION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44" name="Shape 244"/>
        <p:cNvGrpSpPr/>
        <p:nvPr/>
      </p:nvGrpSpPr>
      <p:grpSpPr>
        <a:xfrm>
          <a:off x="0" y="0"/>
          <a:ext cx="0" cy="0"/>
          <a:chOff x="0" y="0"/>
          <a:chExt cx="0" cy="0"/>
        </a:xfrm>
      </p:grpSpPr>
      <p:sp>
        <p:nvSpPr>
          <p:cNvPr id="245" name="Google Shape;245;p29"/>
          <p:cNvSpPr txBox="1"/>
          <p:nvPr/>
        </p:nvSpPr>
        <p:spPr>
          <a:xfrm>
            <a:off x="1181100" y="1028700"/>
            <a:ext cx="3941638"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FUTURE WORK</a:t>
            </a:r>
            <a:endParaRPr/>
          </a:p>
        </p:txBody>
      </p:sp>
      <p:sp>
        <p:nvSpPr>
          <p:cNvPr id="246" name="Google Shape;246;p29"/>
          <p:cNvSpPr txBox="1"/>
          <p:nvPr/>
        </p:nvSpPr>
        <p:spPr>
          <a:xfrm>
            <a:off x="1028700" y="2026204"/>
            <a:ext cx="17259300" cy="5736281"/>
          </a:xfrm>
          <a:prstGeom prst="rect">
            <a:avLst/>
          </a:prstGeom>
          <a:noFill/>
          <a:ln>
            <a:noFill/>
          </a:ln>
        </p:spPr>
        <p:txBody>
          <a:bodyPr anchorCtr="0" anchor="t" bIns="0" lIns="0" spcFirstLastPara="1" rIns="0" wrap="square" tIns="0">
            <a:spAutoFit/>
          </a:bodyPr>
          <a:lstStyle/>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Incorporating Player-Level Data:</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Integrating player-specific statistics, such as individual player performance metrics and injury data, could provide a more granular understanding of game outcomes.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Exploring the impact of key players' absences or performances on game results would add depth to the predictive model.</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Expanding Data Sources: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Augmenting the dataset with additional data sources, such as player tracking data, could offer insights into player movements, shot selections, and defensive strategies.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Incorporating external factors, such as team travel schedules and rest days, may further enhance the model's predictive power.</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Real-Time Predictions: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Developing a real-time prediction system that incorporates live game data would enable dynamic and up-to-date forecasting of game outcomes.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This would require integrating live data feeds and optimizing the model for real-time performance.</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Deployment and Visualization:</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Creating an interactive web application or dashboard to visualize the model's predictions and key insights would make the findings more accessible and user-friendly.</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Deploying the model as a service would allow stakeholders to access and utilize the predictions easily.</a:t>
            </a:r>
            <a:endParaRPr/>
          </a:p>
          <a:p>
            <a:pPr indent="0" lvl="0" marL="0" marR="0" rtl="0" algn="l">
              <a:lnSpc>
                <a:spcPct val="163978"/>
              </a:lnSpc>
              <a:spcBef>
                <a:spcPts val="0"/>
              </a:spcBef>
              <a:spcAft>
                <a:spcPts val="0"/>
              </a:spcAft>
              <a:buNone/>
            </a:pPr>
            <a:r>
              <a:t/>
            </a:r>
            <a:endParaRPr b="0" i="0" sz="1835" u="none" cap="none" strike="noStrike">
              <a:solidFill>
                <a:srgbClr val="000000"/>
              </a:solidFill>
              <a:latin typeface="Arial"/>
              <a:ea typeface="Arial"/>
              <a:cs typeface="Arial"/>
              <a:sym typeface="Arial"/>
            </a:endParaRPr>
          </a:p>
          <a:p>
            <a:pPr indent="0" lvl="0" marL="0" marR="0" rtl="0" algn="l">
              <a:lnSpc>
                <a:spcPct val="163978"/>
              </a:lnSpc>
              <a:spcBef>
                <a:spcPts val="0"/>
              </a:spcBef>
              <a:spcAft>
                <a:spcPts val="0"/>
              </a:spcAft>
              <a:buNone/>
            </a:pPr>
            <a:r>
              <a:t/>
            </a:r>
            <a:endParaRPr b="0" i="0" sz="1835"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250" name="Shape 250"/>
        <p:cNvGrpSpPr/>
        <p:nvPr/>
      </p:nvGrpSpPr>
      <p:grpSpPr>
        <a:xfrm>
          <a:off x="0" y="0"/>
          <a:ext cx="0" cy="0"/>
          <a:chOff x="0" y="0"/>
          <a:chExt cx="0" cy="0"/>
        </a:xfrm>
      </p:grpSpPr>
      <p:sp>
        <p:nvSpPr>
          <p:cNvPr id="251" name="Google Shape;251;p30"/>
          <p:cNvSpPr txBox="1"/>
          <p:nvPr/>
        </p:nvSpPr>
        <p:spPr>
          <a:xfrm>
            <a:off x="514350" y="2465891"/>
            <a:ext cx="17259300" cy="4450800"/>
          </a:xfrm>
          <a:prstGeom prst="rect">
            <a:avLst/>
          </a:prstGeom>
          <a:noFill/>
          <a:ln>
            <a:noFill/>
          </a:ln>
        </p:spPr>
        <p:txBody>
          <a:bodyPr anchorCtr="0" anchor="t" bIns="0" lIns="0" spcFirstLastPara="1" rIns="0" wrap="square" tIns="0">
            <a:spAutoFit/>
          </a:bodyPr>
          <a:lstStyle/>
          <a:p>
            <a:pPr indent="0" lvl="0" marL="0" marR="0" rtl="0" algn="l">
              <a:lnSpc>
                <a:spcPct val="163978"/>
              </a:lnSpc>
              <a:spcBef>
                <a:spcPts val="0"/>
              </a:spcBef>
              <a:spcAft>
                <a:spcPts val="0"/>
              </a:spcAft>
              <a:buNone/>
            </a:pPr>
            <a:r>
              <a:rPr b="0" i="0" lang="en-US" sz="1835" u="none" cap="none" strike="noStrike">
                <a:solidFill>
                  <a:srgbClr val="000000"/>
                </a:solidFill>
                <a:latin typeface="Arial"/>
                <a:ea typeface="Arial"/>
                <a:cs typeface="Arial"/>
                <a:sym typeface="Arial"/>
              </a:rPr>
              <a:t>In conclusion, our project successfully demonstrates the application of machine learning techniques to predict NBA game outcomes. By leveraging historical game statistics and advanced analytics, we developed a robust predictive model that provides valuable insights into the factors influencing team success.</a:t>
            </a:r>
            <a:endParaRPr/>
          </a:p>
          <a:p>
            <a:pPr indent="-198096" lvl="1" marL="396192"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Key takeaways: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Machine learning models, particularly the XGBoost model and the ensemble approach, achieved promising accuracies in predicting NBA game outcomes.</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identification of influential features, such as shooting efficiency and offensive production, highlights the key areas teams should focus on to increase their chances of winning.</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significant impact of home-court advantage on game outcomes emphasizes the importance of leveraging home-court benefits and developing strategies to mitigate its effects when playing away.</a:t>
            </a:r>
            <a:endParaRPr/>
          </a:p>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model's ability to adapt to in-season changes by incorporating rolling averages of performance metrics showcases its potential to capture the dynamic nature of player and team performances.</a:t>
            </a:r>
            <a:endParaRPr/>
          </a:p>
        </p:txBody>
      </p:sp>
      <p:sp>
        <p:nvSpPr>
          <p:cNvPr id="252" name="Google Shape;252;p30"/>
          <p:cNvSpPr txBox="1"/>
          <p:nvPr/>
        </p:nvSpPr>
        <p:spPr>
          <a:xfrm>
            <a:off x="1181100" y="1028700"/>
            <a:ext cx="3676055"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1C3FF"/>
        </a:solidFill>
      </p:bgPr>
    </p:bg>
    <p:spTree>
      <p:nvGrpSpPr>
        <p:cNvPr id="118" name="Shape 118"/>
        <p:cNvGrpSpPr/>
        <p:nvPr/>
      </p:nvGrpSpPr>
      <p:grpSpPr>
        <a:xfrm>
          <a:off x="0" y="0"/>
          <a:ext cx="0" cy="0"/>
          <a:chOff x="0" y="0"/>
          <a:chExt cx="0" cy="0"/>
        </a:xfrm>
      </p:grpSpPr>
      <p:cxnSp>
        <p:nvCxnSpPr>
          <p:cNvPr id="119" name="Google Shape;119;p14"/>
          <p:cNvCxnSpPr/>
          <p:nvPr/>
        </p:nvCxnSpPr>
        <p:spPr>
          <a:xfrm>
            <a:off x="0" y="507856"/>
            <a:ext cx="18288000" cy="0"/>
          </a:xfrm>
          <a:prstGeom prst="straightConnector1">
            <a:avLst/>
          </a:prstGeom>
          <a:noFill/>
          <a:ln cap="flat" cmpd="sng" w="95250">
            <a:solidFill>
              <a:srgbClr val="FFFFFF"/>
            </a:solidFill>
            <a:prstDash val="solid"/>
            <a:round/>
            <a:headEnd len="sm" w="sm" type="none"/>
            <a:tailEnd len="sm" w="sm" type="none"/>
          </a:ln>
        </p:spPr>
      </p:cxnSp>
      <p:grpSp>
        <p:nvGrpSpPr>
          <p:cNvPr id="120" name="Google Shape;120;p14"/>
          <p:cNvGrpSpPr/>
          <p:nvPr/>
        </p:nvGrpSpPr>
        <p:grpSpPr>
          <a:xfrm rot="-5400000">
            <a:off x="-206851" y="-305322"/>
            <a:ext cx="9307907" cy="10839013"/>
            <a:chOff x="0" y="-47625"/>
            <a:chExt cx="666611" cy="776265"/>
          </a:xfrm>
        </p:grpSpPr>
        <p:sp>
          <p:nvSpPr>
            <p:cNvPr id="121" name="Google Shape;121;p14"/>
            <p:cNvSpPr/>
            <p:nvPr/>
          </p:nvSpPr>
          <p:spPr>
            <a:xfrm>
              <a:off x="0" y="0"/>
              <a:ext cx="666611" cy="728640"/>
            </a:xfrm>
            <a:custGeom>
              <a:rect b="b" l="l" r="r" t="t"/>
              <a:pathLst>
                <a:path extrusionOk="0" h="728640" w="666611">
                  <a:moveTo>
                    <a:pt x="222324" y="709571"/>
                  </a:moveTo>
                  <a:cubicBezTo>
                    <a:pt x="256499" y="721085"/>
                    <a:pt x="295352" y="728640"/>
                    <a:pt x="333485" y="728640"/>
                  </a:cubicBezTo>
                  <a:cubicBezTo>
                    <a:pt x="371619" y="728640"/>
                    <a:pt x="408313" y="722163"/>
                    <a:pt x="442128" y="710649"/>
                  </a:cubicBezTo>
                  <a:cubicBezTo>
                    <a:pt x="442849" y="710290"/>
                    <a:pt x="443568" y="710290"/>
                    <a:pt x="444287" y="709930"/>
                  </a:cubicBezTo>
                  <a:cubicBezTo>
                    <a:pt x="571278" y="663875"/>
                    <a:pt x="664812" y="542261"/>
                    <a:pt x="666611" y="402007"/>
                  </a:cubicBezTo>
                  <a:lnTo>
                    <a:pt x="666611" y="0"/>
                  </a:lnTo>
                  <a:lnTo>
                    <a:pt x="0" y="0"/>
                  </a:lnTo>
                  <a:lnTo>
                    <a:pt x="0" y="401709"/>
                  </a:lnTo>
                  <a:cubicBezTo>
                    <a:pt x="1799" y="542980"/>
                    <a:pt x="93894" y="664595"/>
                    <a:pt x="222324" y="709571"/>
                  </a:cubicBezTo>
                  <a:close/>
                </a:path>
              </a:pathLst>
            </a:custGeom>
            <a:solidFill>
              <a:srgbClr val="FFC927"/>
            </a:solidFill>
            <a:ln cap="sq" cmpd="sng" w="952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nvSpPr>
          <p:spPr>
            <a:xfrm>
              <a:off x="0" y="-47625"/>
              <a:ext cx="666611" cy="64926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3" name="Google Shape;123;p14"/>
          <p:cNvPicPr preferRelativeResize="0"/>
          <p:nvPr/>
        </p:nvPicPr>
        <p:blipFill rotWithShape="1">
          <a:blip r:embed="rId3">
            <a:alphaModFix/>
          </a:blip>
          <a:srcRect b="0" l="0" r="0" t="0"/>
          <a:stretch/>
        </p:blipFill>
        <p:spPr>
          <a:xfrm rot="-2145965">
            <a:off x="9532434" y="2513920"/>
            <a:ext cx="7332837" cy="4473031"/>
          </a:xfrm>
          <a:prstGeom prst="rect">
            <a:avLst/>
          </a:prstGeom>
          <a:noFill/>
          <a:ln>
            <a:noFill/>
          </a:ln>
        </p:spPr>
      </p:pic>
      <p:sp>
        <p:nvSpPr>
          <p:cNvPr id="124" name="Google Shape;124;p14"/>
          <p:cNvSpPr/>
          <p:nvPr/>
        </p:nvSpPr>
        <p:spPr>
          <a:xfrm>
            <a:off x="14173200" y="61722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sp>
      <p:sp>
        <p:nvSpPr>
          <p:cNvPr id="125" name="Google Shape;125;p14"/>
          <p:cNvSpPr/>
          <p:nvPr/>
        </p:nvSpPr>
        <p:spPr>
          <a:xfrm>
            <a:off x="10269564" y="792766"/>
            <a:ext cx="6989736" cy="8619630"/>
          </a:xfrm>
          <a:custGeom>
            <a:rect b="b" l="l" r="r" t="t"/>
            <a:pathLst>
              <a:path extrusionOk="0" h="8619630" w="6989736">
                <a:moveTo>
                  <a:pt x="0" y="0"/>
                </a:moveTo>
                <a:lnTo>
                  <a:pt x="6989736" y="0"/>
                </a:lnTo>
                <a:lnTo>
                  <a:pt x="6989736" y="8619629"/>
                </a:lnTo>
                <a:lnTo>
                  <a:pt x="0" y="8619629"/>
                </a:lnTo>
                <a:lnTo>
                  <a:pt x="0" y="0"/>
                </a:lnTo>
                <a:close/>
              </a:path>
            </a:pathLst>
          </a:custGeom>
          <a:blipFill rotWithShape="1">
            <a:blip r:embed="rId5">
              <a:alphaModFix/>
            </a:blip>
            <a:stretch>
              <a:fillRect b="0" l="0" r="0" t="0"/>
            </a:stretch>
          </a:blipFill>
          <a:ln>
            <a:noFill/>
          </a:ln>
        </p:spPr>
      </p:sp>
      <p:pic>
        <p:nvPicPr>
          <p:cNvPr id="126" name="Google Shape;126;p14"/>
          <p:cNvPicPr preferRelativeResize="0"/>
          <p:nvPr/>
        </p:nvPicPr>
        <p:blipFill rotWithShape="1">
          <a:blip r:embed="rId6">
            <a:alphaModFix/>
          </a:blip>
          <a:srcRect b="0" l="0" r="0" t="0"/>
          <a:stretch/>
        </p:blipFill>
        <p:spPr>
          <a:xfrm rot="-1795619">
            <a:off x="16924043" y="720653"/>
            <a:ext cx="663066" cy="1004645"/>
          </a:xfrm>
          <a:prstGeom prst="rect">
            <a:avLst/>
          </a:prstGeom>
          <a:noFill/>
          <a:ln>
            <a:noFill/>
          </a:ln>
        </p:spPr>
      </p:pic>
      <p:sp>
        <p:nvSpPr>
          <p:cNvPr id="127" name="Google Shape;127;p14"/>
          <p:cNvSpPr txBox="1"/>
          <p:nvPr/>
        </p:nvSpPr>
        <p:spPr>
          <a:xfrm>
            <a:off x="121888" y="524648"/>
            <a:ext cx="7011955" cy="999352"/>
          </a:xfrm>
          <a:prstGeom prst="rect">
            <a:avLst/>
          </a:prstGeom>
          <a:noFill/>
          <a:ln>
            <a:noFill/>
          </a:ln>
        </p:spPr>
        <p:txBody>
          <a:bodyPr anchorCtr="0" anchor="t" bIns="0" lIns="0" spcFirstLastPara="1" rIns="0" wrap="square" tIns="0">
            <a:spAutoFit/>
          </a:bodyPr>
          <a:lstStyle/>
          <a:p>
            <a:pPr indent="0" lvl="0" marL="0" marR="0" rtl="0" algn="l">
              <a:lnSpc>
                <a:spcPct val="125994"/>
              </a:lnSpc>
              <a:spcBef>
                <a:spcPts val="0"/>
              </a:spcBef>
              <a:spcAft>
                <a:spcPts val="0"/>
              </a:spcAft>
              <a:buNone/>
            </a:pPr>
            <a:r>
              <a:rPr b="0" i="0" lang="en-US" sz="5101" u="none" cap="none" strike="noStrike">
                <a:solidFill>
                  <a:srgbClr val="000000"/>
                </a:solidFill>
                <a:latin typeface="Arial"/>
                <a:ea typeface="Arial"/>
                <a:cs typeface="Arial"/>
                <a:sym typeface="Arial"/>
              </a:rPr>
              <a:t>TABLE OF CONTENTS</a:t>
            </a:r>
            <a:endParaRPr/>
          </a:p>
        </p:txBody>
      </p:sp>
      <p:sp>
        <p:nvSpPr>
          <p:cNvPr id="128" name="Google Shape;128;p14"/>
          <p:cNvSpPr txBox="1"/>
          <p:nvPr/>
        </p:nvSpPr>
        <p:spPr>
          <a:xfrm>
            <a:off x="1028700" y="5276850"/>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Feature Selection and Engineering</a:t>
            </a:r>
            <a:endParaRPr/>
          </a:p>
        </p:txBody>
      </p:sp>
      <p:sp>
        <p:nvSpPr>
          <p:cNvPr id="129" name="Google Shape;129;p14"/>
          <p:cNvSpPr txBox="1"/>
          <p:nvPr/>
        </p:nvSpPr>
        <p:spPr>
          <a:xfrm>
            <a:off x="1028700" y="6755130"/>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Ensemble Modeling</a:t>
            </a:r>
            <a:endParaRPr/>
          </a:p>
        </p:txBody>
      </p:sp>
      <p:sp>
        <p:nvSpPr>
          <p:cNvPr id="130" name="Google Shape;130;p14"/>
          <p:cNvSpPr txBox="1"/>
          <p:nvPr/>
        </p:nvSpPr>
        <p:spPr>
          <a:xfrm>
            <a:off x="1006481" y="4300855"/>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Exploratory Data Analysis</a:t>
            </a:r>
            <a:endParaRPr/>
          </a:p>
        </p:txBody>
      </p:sp>
      <p:sp>
        <p:nvSpPr>
          <p:cNvPr id="131" name="Google Shape;131;p14"/>
          <p:cNvSpPr txBox="1"/>
          <p:nvPr/>
        </p:nvSpPr>
        <p:spPr>
          <a:xfrm>
            <a:off x="1006481" y="7473950"/>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Results and Discussion</a:t>
            </a:r>
            <a:endParaRPr/>
          </a:p>
        </p:txBody>
      </p:sp>
      <p:sp>
        <p:nvSpPr>
          <p:cNvPr id="132" name="Google Shape;132;p14"/>
          <p:cNvSpPr txBox="1"/>
          <p:nvPr/>
        </p:nvSpPr>
        <p:spPr>
          <a:xfrm>
            <a:off x="1006481" y="8211820"/>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Future Work</a:t>
            </a:r>
            <a:endParaRPr/>
          </a:p>
        </p:txBody>
      </p:sp>
      <p:cxnSp>
        <p:nvCxnSpPr>
          <p:cNvPr id="133" name="Google Shape;133;p14"/>
          <p:cNvCxnSpPr/>
          <p:nvPr/>
        </p:nvCxnSpPr>
        <p:spPr>
          <a:xfrm>
            <a:off x="-9525" y="5143500"/>
            <a:ext cx="9866609" cy="0"/>
          </a:xfrm>
          <a:prstGeom prst="straightConnector1">
            <a:avLst/>
          </a:prstGeom>
          <a:noFill/>
          <a:ln cap="flat" cmpd="sng" w="95250">
            <a:solidFill>
              <a:srgbClr val="FFFFFF"/>
            </a:solidFill>
            <a:prstDash val="solid"/>
            <a:round/>
            <a:headEnd len="sm" w="sm" type="none"/>
            <a:tailEnd len="sm" w="sm" type="none"/>
          </a:ln>
        </p:spPr>
      </p:cxnSp>
      <p:cxnSp>
        <p:nvCxnSpPr>
          <p:cNvPr id="134" name="Google Shape;134;p14"/>
          <p:cNvCxnSpPr/>
          <p:nvPr/>
        </p:nvCxnSpPr>
        <p:spPr>
          <a:xfrm>
            <a:off x="0" y="9720513"/>
            <a:ext cx="18288000" cy="0"/>
          </a:xfrm>
          <a:prstGeom prst="straightConnector1">
            <a:avLst/>
          </a:prstGeom>
          <a:noFill/>
          <a:ln cap="flat" cmpd="sng" w="95250">
            <a:solidFill>
              <a:srgbClr val="FFFFFF"/>
            </a:solidFill>
            <a:prstDash val="solid"/>
            <a:round/>
            <a:headEnd len="sm" w="sm" type="none"/>
            <a:tailEnd len="sm" w="sm" type="none"/>
          </a:ln>
        </p:spPr>
      </p:cxnSp>
      <p:sp>
        <p:nvSpPr>
          <p:cNvPr id="135" name="Google Shape;135;p14"/>
          <p:cNvSpPr txBox="1"/>
          <p:nvPr/>
        </p:nvSpPr>
        <p:spPr>
          <a:xfrm>
            <a:off x="1028700" y="6015990"/>
            <a:ext cx="6536351"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Model Development and Evaluation</a:t>
            </a:r>
            <a:endParaRPr/>
          </a:p>
        </p:txBody>
      </p:sp>
      <p:sp>
        <p:nvSpPr>
          <p:cNvPr id="136" name="Google Shape;136;p14"/>
          <p:cNvSpPr txBox="1"/>
          <p:nvPr/>
        </p:nvSpPr>
        <p:spPr>
          <a:xfrm>
            <a:off x="1028700" y="2825115"/>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Problem Statement</a:t>
            </a:r>
            <a:endParaRPr/>
          </a:p>
        </p:txBody>
      </p:sp>
      <p:sp>
        <p:nvSpPr>
          <p:cNvPr id="137" name="Google Shape;137;p14"/>
          <p:cNvSpPr txBox="1"/>
          <p:nvPr/>
        </p:nvSpPr>
        <p:spPr>
          <a:xfrm>
            <a:off x="1028700" y="3562985"/>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Data Collection and Preprocessing</a:t>
            </a:r>
            <a:endParaRPr/>
          </a:p>
        </p:txBody>
      </p:sp>
      <p:sp>
        <p:nvSpPr>
          <p:cNvPr id="138" name="Google Shape;138;p14"/>
          <p:cNvSpPr txBox="1"/>
          <p:nvPr/>
        </p:nvSpPr>
        <p:spPr>
          <a:xfrm>
            <a:off x="1006481" y="2087245"/>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Introduction</a:t>
            </a:r>
            <a:endParaRPr/>
          </a:p>
        </p:txBody>
      </p:sp>
      <p:sp>
        <p:nvSpPr>
          <p:cNvPr id="139" name="Google Shape;139;p14"/>
          <p:cNvSpPr txBox="1"/>
          <p:nvPr/>
        </p:nvSpPr>
        <p:spPr>
          <a:xfrm>
            <a:off x="1006481" y="8930640"/>
            <a:ext cx="6267127" cy="594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u="none" cap="none" strike="noStrike">
                <a:solidFill>
                  <a:srgbClr val="000000"/>
                </a:solidFill>
                <a:latin typeface="Arial"/>
                <a:ea typeface="Arial"/>
                <a:cs typeface="Arial"/>
                <a:sym typeface="Arial"/>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43" name="Shape 143"/>
        <p:cNvGrpSpPr/>
        <p:nvPr/>
      </p:nvGrpSpPr>
      <p:grpSpPr>
        <a:xfrm>
          <a:off x="0" y="0"/>
          <a:ext cx="0" cy="0"/>
          <a:chOff x="0" y="0"/>
          <a:chExt cx="0" cy="0"/>
        </a:xfrm>
      </p:grpSpPr>
      <p:sp>
        <p:nvSpPr>
          <p:cNvPr id="144" name="Google Shape;144;p15"/>
          <p:cNvSpPr txBox="1"/>
          <p:nvPr/>
        </p:nvSpPr>
        <p:spPr>
          <a:xfrm>
            <a:off x="984262" y="256546"/>
            <a:ext cx="8159738"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INTRODUCTION</a:t>
            </a:r>
            <a:endParaRPr/>
          </a:p>
        </p:txBody>
      </p:sp>
      <p:sp>
        <p:nvSpPr>
          <p:cNvPr id="145" name="Google Shape;145;p15"/>
          <p:cNvSpPr txBox="1"/>
          <p:nvPr/>
        </p:nvSpPr>
        <p:spPr>
          <a:xfrm>
            <a:off x="9139238" y="4788853"/>
            <a:ext cx="9525" cy="594995"/>
          </a:xfrm>
          <a:prstGeom prst="rect">
            <a:avLst/>
          </a:prstGeom>
          <a:noFill/>
          <a:ln>
            <a:noFill/>
          </a:ln>
        </p:spPr>
        <p:txBody>
          <a:bodyPr anchorCtr="0" anchor="t" bIns="0" lIns="0" spcFirstLastPara="1" rIns="0" wrap="square" tIns="0">
            <a:spAutoFit/>
          </a:bodyPr>
          <a:lstStyle/>
          <a:p>
            <a:pPr indent="0" lvl="0" marL="0" marR="0" rtl="0" algn="ctr">
              <a:lnSpc>
                <a:spcPct val="24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6" name="Google Shape;146;p15"/>
          <p:cNvSpPr txBox="1"/>
          <p:nvPr/>
        </p:nvSpPr>
        <p:spPr>
          <a:xfrm>
            <a:off x="984262" y="1457199"/>
            <a:ext cx="15588996" cy="7944105"/>
          </a:xfrm>
          <a:prstGeom prst="rect">
            <a:avLst/>
          </a:prstGeom>
          <a:noFill/>
          <a:ln>
            <a:noFill/>
          </a:ln>
        </p:spPr>
        <p:txBody>
          <a:bodyPr anchorCtr="0" anchor="t" bIns="0" lIns="0" spcFirstLastPara="1" rIns="0" wrap="square" tIns="0">
            <a:spAutoFit/>
          </a:bodyPr>
          <a:lstStyle/>
          <a:p>
            <a:pPr indent="0" lvl="0" marL="0" marR="0" rtl="0" algn="l">
              <a:lnSpc>
                <a:spcPct val="164048"/>
              </a:lnSpc>
              <a:spcBef>
                <a:spcPts val="0"/>
              </a:spcBef>
              <a:spcAft>
                <a:spcPts val="0"/>
              </a:spcAft>
              <a:buNone/>
            </a:pPr>
            <a:r>
              <a:rPr b="0" i="0" lang="en-US" sz="2381" u="none" cap="none" strike="noStrike">
                <a:solidFill>
                  <a:srgbClr val="000000"/>
                </a:solidFill>
                <a:latin typeface="Arial"/>
                <a:ea typeface="Arial"/>
                <a:cs typeface="Arial"/>
                <a:sym typeface="Arial"/>
              </a:rPr>
              <a:t>The National Basketball Association (NBA) is a highly competitive professional basketball league that captivates fans worldwide. Each season, teams strive to outperform their opponents and secure victories on the court. Predicting the outcomes of NBA games has become increasingly important for various stakeholders, including team managers, coaches, sports analysts, and fans.</a:t>
            </a:r>
            <a:endParaRPr/>
          </a:p>
          <a:p>
            <a:pPr indent="0" lvl="0" marL="0" marR="0" rtl="0" algn="l">
              <a:lnSpc>
                <a:spcPct val="164048"/>
              </a:lnSpc>
              <a:spcBef>
                <a:spcPts val="0"/>
              </a:spcBef>
              <a:spcAft>
                <a:spcPts val="0"/>
              </a:spcAft>
              <a:buNone/>
            </a:pPr>
            <a:r>
              <a:t/>
            </a:r>
            <a:endParaRPr b="0" i="0" sz="2381" u="none" cap="none" strike="noStrike">
              <a:solidFill>
                <a:srgbClr val="000000"/>
              </a:solidFill>
              <a:latin typeface="Arial"/>
              <a:ea typeface="Arial"/>
              <a:cs typeface="Arial"/>
              <a:sym typeface="Arial"/>
            </a:endParaRPr>
          </a:p>
          <a:p>
            <a:pPr indent="0" lvl="0" marL="0" marR="0" rtl="0" algn="l">
              <a:lnSpc>
                <a:spcPct val="164048"/>
              </a:lnSpc>
              <a:spcBef>
                <a:spcPts val="0"/>
              </a:spcBef>
              <a:spcAft>
                <a:spcPts val="0"/>
              </a:spcAft>
              <a:buNone/>
            </a:pPr>
            <a:r>
              <a:rPr b="0" i="0" lang="en-US" sz="2381" u="none" cap="none" strike="noStrike">
                <a:solidFill>
                  <a:srgbClr val="000000"/>
                </a:solidFill>
                <a:latin typeface="Arial"/>
                <a:ea typeface="Arial"/>
                <a:cs typeface="Arial"/>
                <a:sym typeface="Arial"/>
              </a:rPr>
              <a:t>Accurate game outcome predictions can provide valuable insights for decision-making, such as player roster selections, game strategies, and resource allocation. By leveraging the power of machine learning and data analytics, we aim to develop a robust predictive model that can forecast NBA game results based on historical game statistics and other relevant factors.</a:t>
            </a:r>
            <a:endParaRPr/>
          </a:p>
          <a:p>
            <a:pPr indent="0" lvl="0" marL="0" marR="0" rtl="0" algn="l">
              <a:lnSpc>
                <a:spcPct val="164048"/>
              </a:lnSpc>
              <a:spcBef>
                <a:spcPts val="0"/>
              </a:spcBef>
              <a:spcAft>
                <a:spcPts val="0"/>
              </a:spcAft>
              <a:buNone/>
            </a:pPr>
            <a:r>
              <a:t/>
            </a:r>
            <a:endParaRPr b="0" i="0" sz="2381" u="none" cap="none" strike="noStrike">
              <a:solidFill>
                <a:srgbClr val="000000"/>
              </a:solidFill>
              <a:latin typeface="Arial"/>
              <a:ea typeface="Arial"/>
              <a:cs typeface="Arial"/>
              <a:sym typeface="Arial"/>
            </a:endParaRPr>
          </a:p>
          <a:p>
            <a:pPr indent="0" lvl="0" marL="0" marR="0" rtl="0" algn="l">
              <a:lnSpc>
                <a:spcPct val="164048"/>
              </a:lnSpc>
              <a:spcBef>
                <a:spcPts val="0"/>
              </a:spcBef>
              <a:spcAft>
                <a:spcPts val="0"/>
              </a:spcAft>
              <a:buNone/>
            </a:pPr>
            <a:r>
              <a:rPr b="0" i="0" lang="en-US" sz="2381" u="none" cap="none" strike="noStrike">
                <a:solidFill>
                  <a:srgbClr val="000000"/>
                </a:solidFill>
                <a:latin typeface="Arial"/>
                <a:ea typeface="Arial"/>
                <a:cs typeface="Arial"/>
                <a:sym typeface="Arial"/>
              </a:rPr>
              <a:t>In this project, we set out to achieve the following objectives:</a:t>
            </a:r>
            <a:endParaRPr/>
          </a:p>
          <a:p>
            <a:pPr indent="-257114" lvl="1" marL="514230" marR="0" rtl="0" algn="l">
              <a:lnSpc>
                <a:spcPct val="164048"/>
              </a:lnSpc>
              <a:spcBef>
                <a:spcPts val="0"/>
              </a:spcBef>
              <a:spcAft>
                <a:spcPts val="0"/>
              </a:spcAft>
              <a:buClr>
                <a:srgbClr val="000000"/>
              </a:buClr>
              <a:buSzPts val="2381"/>
              <a:buFont typeface="Arial"/>
              <a:buAutoNum type="arabicPeriod"/>
            </a:pPr>
            <a:r>
              <a:rPr b="0" i="0" lang="en-US" sz="2381" u="none" cap="none" strike="noStrike">
                <a:solidFill>
                  <a:srgbClr val="000000"/>
                </a:solidFill>
                <a:latin typeface="Arial"/>
                <a:ea typeface="Arial"/>
                <a:cs typeface="Arial"/>
                <a:sym typeface="Arial"/>
              </a:rPr>
              <a:t>Collect and preprocess a comprehensive dataset of NBA game statistics from reliable sources.</a:t>
            </a:r>
            <a:endParaRPr/>
          </a:p>
          <a:p>
            <a:pPr indent="-257114" lvl="1" marL="514230" marR="0" rtl="0" algn="l">
              <a:lnSpc>
                <a:spcPct val="164048"/>
              </a:lnSpc>
              <a:spcBef>
                <a:spcPts val="0"/>
              </a:spcBef>
              <a:spcAft>
                <a:spcPts val="0"/>
              </a:spcAft>
              <a:buClr>
                <a:srgbClr val="000000"/>
              </a:buClr>
              <a:buSzPts val="2381"/>
              <a:buFont typeface="Arial"/>
              <a:buAutoNum type="arabicPeriod"/>
            </a:pPr>
            <a:r>
              <a:rPr b="0" i="0" lang="en-US" sz="2381" u="none" cap="none" strike="noStrike">
                <a:solidFill>
                  <a:srgbClr val="000000"/>
                </a:solidFill>
                <a:latin typeface="Arial"/>
                <a:ea typeface="Arial"/>
                <a:cs typeface="Arial"/>
                <a:sym typeface="Arial"/>
              </a:rPr>
              <a:t>Conduct exploratory data analysis to uncover patterns, trends, and key performance indicators.</a:t>
            </a:r>
            <a:endParaRPr/>
          </a:p>
          <a:p>
            <a:pPr indent="-257114" lvl="1" marL="514230" marR="0" rtl="0" algn="l">
              <a:lnSpc>
                <a:spcPct val="164048"/>
              </a:lnSpc>
              <a:spcBef>
                <a:spcPts val="0"/>
              </a:spcBef>
              <a:spcAft>
                <a:spcPts val="0"/>
              </a:spcAft>
              <a:buClr>
                <a:srgbClr val="000000"/>
              </a:buClr>
              <a:buSzPts val="2381"/>
              <a:buFont typeface="Arial"/>
              <a:buAutoNum type="arabicPeriod"/>
            </a:pPr>
            <a:r>
              <a:rPr b="0" i="0" lang="en-US" sz="2381" u="none" cap="none" strike="noStrike">
                <a:solidFill>
                  <a:srgbClr val="000000"/>
                </a:solidFill>
                <a:latin typeface="Arial"/>
                <a:ea typeface="Arial"/>
                <a:cs typeface="Arial"/>
                <a:sym typeface="Arial"/>
              </a:rPr>
              <a:t>Develop and evaluate various machine learning models to predict game outcomes accurately.</a:t>
            </a:r>
            <a:endParaRPr/>
          </a:p>
          <a:p>
            <a:pPr indent="-257114" lvl="1" marL="514230" marR="0" rtl="0" algn="l">
              <a:lnSpc>
                <a:spcPct val="164048"/>
              </a:lnSpc>
              <a:spcBef>
                <a:spcPts val="0"/>
              </a:spcBef>
              <a:spcAft>
                <a:spcPts val="0"/>
              </a:spcAft>
              <a:buClr>
                <a:srgbClr val="000000"/>
              </a:buClr>
              <a:buSzPts val="2381"/>
              <a:buFont typeface="Arial"/>
              <a:buAutoNum type="arabicPeriod"/>
            </a:pPr>
            <a:r>
              <a:rPr b="0" i="0" lang="en-US" sz="2381" u="none" cap="none" strike="noStrike">
                <a:solidFill>
                  <a:srgbClr val="000000"/>
                </a:solidFill>
                <a:latin typeface="Arial"/>
                <a:ea typeface="Arial"/>
                <a:cs typeface="Arial"/>
                <a:sym typeface="Arial"/>
              </a:rPr>
              <a:t>Identify the most influential factors that contribute to determining the winning team.</a:t>
            </a:r>
            <a:endParaRPr/>
          </a:p>
          <a:p>
            <a:pPr indent="0" lvl="0" marL="0" marR="0" rtl="0" algn="l">
              <a:lnSpc>
                <a:spcPct val="164048"/>
              </a:lnSpc>
              <a:spcBef>
                <a:spcPts val="0"/>
              </a:spcBef>
              <a:spcAft>
                <a:spcPts val="0"/>
              </a:spcAft>
              <a:buNone/>
            </a:pPr>
            <a:r>
              <a:t/>
            </a:r>
            <a:endParaRPr b="0" i="0" sz="2381"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50" name="Shape 150"/>
        <p:cNvGrpSpPr/>
        <p:nvPr/>
      </p:nvGrpSpPr>
      <p:grpSpPr>
        <a:xfrm>
          <a:off x="0" y="0"/>
          <a:ext cx="0" cy="0"/>
          <a:chOff x="0" y="0"/>
          <a:chExt cx="0" cy="0"/>
        </a:xfrm>
      </p:grpSpPr>
      <p:sp>
        <p:nvSpPr>
          <p:cNvPr id="151" name="Google Shape;151;p16"/>
          <p:cNvSpPr txBox="1"/>
          <p:nvPr/>
        </p:nvSpPr>
        <p:spPr>
          <a:xfrm>
            <a:off x="1028700" y="876300"/>
            <a:ext cx="5937945"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PROBLEM STATEMENT</a:t>
            </a:r>
            <a:endParaRPr/>
          </a:p>
        </p:txBody>
      </p:sp>
      <p:sp>
        <p:nvSpPr>
          <p:cNvPr id="152" name="Google Shape;152;p16"/>
          <p:cNvSpPr txBox="1"/>
          <p:nvPr/>
        </p:nvSpPr>
        <p:spPr>
          <a:xfrm>
            <a:off x="1028700" y="1734875"/>
            <a:ext cx="15245100" cy="7470000"/>
          </a:xfrm>
          <a:prstGeom prst="rect">
            <a:avLst/>
          </a:prstGeom>
          <a:noFill/>
          <a:ln>
            <a:noFill/>
          </a:ln>
        </p:spPr>
        <p:txBody>
          <a:bodyPr anchorCtr="0" anchor="t" bIns="0" lIns="0" spcFirstLastPara="1" rIns="0" wrap="square" tIns="0">
            <a:spAutoFit/>
          </a:bodyPr>
          <a:lstStyle/>
          <a:p>
            <a:pPr indent="0" lvl="0" marL="0" marR="0" rtl="0" algn="l">
              <a:lnSpc>
                <a:spcPct val="164053"/>
              </a:lnSpc>
              <a:spcBef>
                <a:spcPts val="0"/>
              </a:spcBef>
              <a:spcAft>
                <a:spcPts val="0"/>
              </a:spcAft>
              <a:buNone/>
            </a:pPr>
            <a:r>
              <a:rPr b="0" i="0" lang="en-US" sz="1781" u="none" cap="none" strike="noStrike">
                <a:solidFill>
                  <a:srgbClr val="000000"/>
                </a:solidFill>
                <a:latin typeface="Arial"/>
                <a:ea typeface="Arial"/>
                <a:cs typeface="Arial"/>
                <a:sym typeface="Arial"/>
              </a:rPr>
              <a:t>The primary problem we aim to address in this project is predicting the outcome of NBA games based on historical game statistics and other relevant factors. Accurately forecasting game results is a complex task due to the multitude of variables involved, such as player performance, team dynamics, and contextual factors.</a:t>
            </a:r>
            <a:endParaRPr sz="1000"/>
          </a:p>
          <a:p>
            <a:pPr indent="0" lvl="0" marL="0" marR="0" rtl="0" algn="l">
              <a:lnSpc>
                <a:spcPct val="164053"/>
              </a:lnSpc>
              <a:spcBef>
                <a:spcPts val="0"/>
              </a:spcBef>
              <a:spcAft>
                <a:spcPts val="0"/>
              </a:spcAft>
              <a:buNone/>
            </a:pPr>
            <a:r>
              <a:t/>
            </a:r>
            <a:endParaRPr b="0" i="0" sz="1781" u="none" cap="none" strike="noStrike">
              <a:solidFill>
                <a:srgbClr val="000000"/>
              </a:solidFill>
              <a:latin typeface="Arial"/>
              <a:ea typeface="Arial"/>
              <a:cs typeface="Arial"/>
              <a:sym typeface="Arial"/>
            </a:endParaRPr>
          </a:p>
          <a:p>
            <a:pPr indent="0" lvl="0" marL="0" marR="0" rtl="0" algn="l">
              <a:lnSpc>
                <a:spcPct val="164053"/>
              </a:lnSpc>
              <a:spcBef>
                <a:spcPts val="0"/>
              </a:spcBef>
              <a:spcAft>
                <a:spcPts val="0"/>
              </a:spcAft>
              <a:buNone/>
            </a:pPr>
            <a:r>
              <a:rPr b="0" i="0" lang="en-US" sz="1781" u="none" cap="none" strike="noStrike">
                <a:solidFill>
                  <a:srgbClr val="000000"/>
                </a:solidFill>
                <a:latin typeface="Arial"/>
                <a:ea typeface="Arial"/>
                <a:cs typeface="Arial"/>
                <a:sym typeface="Arial"/>
              </a:rPr>
              <a:t>Research Questions: To guide our analysis and modeling approach, we have identified the following research questions:</a:t>
            </a:r>
            <a:endParaRPr sz="1000"/>
          </a:p>
          <a:p>
            <a:pPr indent="-210125" lvl="1" marL="471051" marR="0" rtl="0" algn="l">
              <a:lnSpc>
                <a:spcPct val="164053"/>
              </a:lnSpc>
              <a:spcBef>
                <a:spcPts val="0"/>
              </a:spcBef>
              <a:spcAft>
                <a:spcPts val="0"/>
              </a:spcAft>
              <a:buClr>
                <a:srgbClr val="000000"/>
              </a:buClr>
              <a:buSzPts val="1781"/>
              <a:buFont typeface="Arial"/>
              <a:buAutoNum type="arabicPeriod"/>
            </a:pPr>
            <a:r>
              <a:rPr b="0" i="0" lang="en-US" sz="1781" u="none" cap="none" strike="noStrike">
                <a:solidFill>
                  <a:srgbClr val="000000"/>
                </a:solidFill>
                <a:latin typeface="Arial"/>
                <a:ea typeface="Arial"/>
                <a:cs typeface="Arial"/>
                <a:sym typeface="Arial"/>
              </a:rPr>
              <a:t>Can historical NBA game statistics be effectively utilized to predict the outcome of future games?</a:t>
            </a:r>
            <a:endParaRPr sz="1000"/>
          </a:p>
          <a:p>
            <a:pPr indent="-288633" lvl="2" marL="942102" marR="0" rtl="0" algn="l">
              <a:lnSpc>
                <a:spcPct val="164053"/>
              </a:lnSpc>
              <a:spcBef>
                <a:spcPts val="0"/>
              </a:spcBef>
              <a:spcAft>
                <a:spcPts val="0"/>
              </a:spcAft>
              <a:buClr>
                <a:srgbClr val="000000"/>
              </a:buClr>
              <a:buSzPts val="1781"/>
              <a:buFont typeface="Arial"/>
              <a:buChar char="⚬"/>
            </a:pPr>
            <a:r>
              <a:rPr b="0" i="0" lang="en-US" sz="1781" u="none" cap="none" strike="noStrike">
                <a:solidFill>
                  <a:srgbClr val="000000"/>
                </a:solidFill>
                <a:latin typeface="Arial"/>
                <a:ea typeface="Arial"/>
                <a:cs typeface="Arial"/>
                <a:sym typeface="Arial"/>
              </a:rPr>
              <a:t>We hypothesize that past game data contains valuable patterns and trends that can be leveraged to forecast game results.</a:t>
            </a:r>
            <a:endParaRPr sz="1000"/>
          </a:p>
          <a:p>
            <a:pPr indent="-210125" lvl="1" marL="471051" marR="0" rtl="0" algn="l">
              <a:lnSpc>
                <a:spcPct val="164053"/>
              </a:lnSpc>
              <a:spcBef>
                <a:spcPts val="0"/>
              </a:spcBef>
              <a:spcAft>
                <a:spcPts val="0"/>
              </a:spcAft>
              <a:buClr>
                <a:srgbClr val="000000"/>
              </a:buClr>
              <a:buSzPts val="1781"/>
              <a:buFont typeface="Arial"/>
              <a:buAutoNum type="arabicPeriod"/>
            </a:pPr>
            <a:r>
              <a:rPr b="0" i="0" lang="en-US" sz="1781" u="none" cap="none" strike="noStrike">
                <a:solidFill>
                  <a:srgbClr val="000000"/>
                </a:solidFill>
                <a:latin typeface="Arial"/>
                <a:ea typeface="Arial"/>
                <a:cs typeface="Arial"/>
                <a:sym typeface="Arial"/>
              </a:rPr>
              <a:t>What are the most influential factors in determining the winning team?</a:t>
            </a:r>
            <a:endParaRPr sz="1000"/>
          </a:p>
          <a:p>
            <a:pPr indent="-288633" lvl="2" marL="942102" marR="0" rtl="0" algn="l">
              <a:lnSpc>
                <a:spcPct val="164053"/>
              </a:lnSpc>
              <a:spcBef>
                <a:spcPts val="0"/>
              </a:spcBef>
              <a:spcAft>
                <a:spcPts val="0"/>
              </a:spcAft>
              <a:buClr>
                <a:srgbClr val="000000"/>
              </a:buClr>
              <a:buSzPts val="1781"/>
              <a:buFont typeface="Arial"/>
              <a:buChar char="⚬"/>
            </a:pPr>
            <a:r>
              <a:rPr b="0" i="0" lang="en-US" sz="1781" u="none" cap="none" strike="noStrike">
                <a:solidFill>
                  <a:srgbClr val="000000"/>
                </a:solidFill>
                <a:latin typeface="Arial"/>
                <a:ea typeface="Arial"/>
                <a:cs typeface="Arial"/>
                <a:sym typeface="Arial"/>
              </a:rPr>
              <a:t>By identifying the key variables that have a significant impact on game outcomes, we can focus our modeling efforts on the most relevant features.</a:t>
            </a:r>
            <a:endParaRPr sz="1000"/>
          </a:p>
          <a:p>
            <a:pPr indent="-210125" lvl="1" marL="471051" marR="0" rtl="0" algn="l">
              <a:lnSpc>
                <a:spcPct val="164053"/>
              </a:lnSpc>
              <a:spcBef>
                <a:spcPts val="0"/>
              </a:spcBef>
              <a:spcAft>
                <a:spcPts val="0"/>
              </a:spcAft>
              <a:buClr>
                <a:srgbClr val="000000"/>
              </a:buClr>
              <a:buSzPts val="1781"/>
              <a:buFont typeface="Arial"/>
              <a:buAutoNum type="arabicPeriod"/>
            </a:pPr>
            <a:r>
              <a:rPr b="0" i="0" lang="en-US" sz="1781" u="none" cap="none" strike="noStrike">
                <a:solidFill>
                  <a:srgbClr val="000000"/>
                </a:solidFill>
                <a:latin typeface="Arial"/>
                <a:ea typeface="Arial"/>
                <a:cs typeface="Arial"/>
                <a:sym typeface="Arial"/>
              </a:rPr>
              <a:t>Can the prediction model adapt dynamically to in-season changes, such as player performance trends?</a:t>
            </a:r>
            <a:endParaRPr sz="1000"/>
          </a:p>
          <a:p>
            <a:pPr indent="-288633" lvl="2" marL="942102" marR="0" rtl="0" algn="l">
              <a:lnSpc>
                <a:spcPct val="164053"/>
              </a:lnSpc>
              <a:spcBef>
                <a:spcPts val="0"/>
              </a:spcBef>
              <a:spcAft>
                <a:spcPts val="0"/>
              </a:spcAft>
              <a:buClr>
                <a:srgbClr val="000000"/>
              </a:buClr>
              <a:buSzPts val="1781"/>
              <a:buFont typeface="Arial"/>
              <a:buChar char="⚬"/>
            </a:pPr>
            <a:r>
              <a:rPr b="0" i="0" lang="en-US" sz="1781" u="none" cap="none" strike="noStrike">
                <a:solidFill>
                  <a:srgbClr val="000000"/>
                </a:solidFill>
                <a:latin typeface="Arial"/>
                <a:ea typeface="Arial"/>
                <a:cs typeface="Arial"/>
                <a:sym typeface="Arial"/>
              </a:rPr>
              <a:t>NBA seasons are dynamic, with player performances and team strategies evolving over time. We aim to develop a model that can adapt to these changes and provide accurate predictions throughout the season.</a:t>
            </a:r>
            <a:endParaRPr sz="1000"/>
          </a:p>
          <a:p>
            <a:pPr indent="-210125" lvl="1" marL="471051" marR="0" rtl="0" algn="l">
              <a:lnSpc>
                <a:spcPct val="164053"/>
              </a:lnSpc>
              <a:spcBef>
                <a:spcPts val="0"/>
              </a:spcBef>
              <a:spcAft>
                <a:spcPts val="0"/>
              </a:spcAft>
              <a:buClr>
                <a:srgbClr val="000000"/>
              </a:buClr>
              <a:buSzPts val="1781"/>
              <a:buFont typeface="Arial"/>
              <a:buAutoNum type="arabicPeriod"/>
            </a:pPr>
            <a:r>
              <a:rPr b="0" i="0" lang="en-US" sz="1781" u="none" cap="none" strike="noStrike">
                <a:solidFill>
                  <a:srgbClr val="000000"/>
                </a:solidFill>
                <a:latin typeface="Arial"/>
                <a:ea typeface="Arial"/>
                <a:cs typeface="Arial"/>
                <a:sym typeface="Arial"/>
              </a:rPr>
              <a:t>How does the home-court advantage factor into the predictive model?</a:t>
            </a:r>
            <a:endParaRPr sz="1000"/>
          </a:p>
          <a:p>
            <a:pPr indent="-288633" lvl="2" marL="942102" marR="0" rtl="0" algn="l">
              <a:lnSpc>
                <a:spcPct val="164053"/>
              </a:lnSpc>
              <a:spcBef>
                <a:spcPts val="0"/>
              </a:spcBef>
              <a:spcAft>
                <a:spcPts val="0"/>
              </a:spcAft>
              <a:buClr>
                <a:srgbClr val="000000"/>
              </a:buClr>
              <a:buSzPts val="1781"/>
              <a:buFont typeface="Arial"/>
              <a:buChar char="⚬"/>
            </a:pPr>
            <a:r>
              <a:rPr b="0" i="0" lang="en-US" sz="1781" u="none" cap="none" strike="noStrike">
                <a:solidFill>
                  <a:srgbClr val="000000"/>
                </a:solidFill>
                <a:latin typeface="Arial"/>
                <a:ea typeface="Arial"/>
                <a:cs typeface="Arial"/>
                <a:sym typeface="Arial"/>
              </a:rPr>
              <a:t>Home-court advantage is widely recognized as a significant factor in NBA games. We seek to quantify its impact and incorporate it effectively into our predictive model.</a:t>
            </a:r>
            <a:endParaRPr sz="1000"/>
          </a:p>
          <a:p>
            <a:pPr indent="0" lvl="0" marL="0" marR="0" rtl="0" algn="l">
              <a:lnSpc>
                <a:spcPct val="164053"/>
              </a:lnSpc>
              <a:spcBef>
                <a:spcPts val="0"/>
              </a:spcBef>
              <a:spcAft>
                <a:spcPts val="0"/>
              </a:spcAft>
              <a:buNone/>
            </a:pPr>
            <a:r>
              <a:t/>
            </a:r>
            <a:endParaRPr b="0" i="0" sz="1781"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56" name="Shape 156"/>
        <p:cNvGrpSpPr/>
        <p:nvPr/>
      </p:nvGrpSpPr>
      <p:grpSpPr>
        <a:xfrm>
          <a:off x="0" y="0"/>
          <a:ext cx="0" cy="0"/>
          <a:chOff x="0" y="0"/>
          <a:chExt cx="0" cy="0"/>
        </a:xfrm>
      </p:grpSpPr>
      <p:sp>
        <p:nvSpPr>
          <p:cNvPr id="157" name="Google Shape;157;p17"/>
          <p:cNvSpPr txBox="1"/>
          <p:nvPr/>
        </p:nvSpPr>
        <p:spPr>
          <a:xfrm>
            <a:off x="1028700" y="514846"/>
            <a:ext cx="11133900" cy="63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D</a:t>
            </a:r>
            <a:r>
              <a:rPr lang="en-US" sz="4100">
                <a:solidFill>
                  <a:srgbClr val="FFFFFF"/>
                </a:solidFill>
              </a:rPr>
              <a:t>ata</a:t>
            </a:r>
            <a:r>
              <a:rPr b="0" i="0" lang="en-US" sz="4100" u="none" cap="none" strike="noStrike">
                <a:solidFill>
                  <a:srgbClr val="FFFFFF"/>
                </a:solidFill>
                <a:latin typeface="Arial"/>
                <a:ea typeface="Arial"/>
                <a:cs typeface="Arial"/>
                <a:sym typeface="Arial"/>
              </a:rPr>
              <a:t> COLLECTION AND PREPROCESSING</a:t>
            </a:r>
            <a:endParaRPr/>
          </a:p>
        </p:txBody>
      </p:sp>
      <p:sp>
        <p:nvSpPr>
          <p:cNvPr id="158" name="Google Shape;158;p17"/>
          <p:cNvSpPr txBox="1"/>
          <p:nvPr/>
        </p:nvSpPr>
        <p:spPr>
          <a:xfrm>
            <a:off x="767725" y="1422255"/>
            <a:ext cx="16230600" cy="6944700"/>
          </a:xfrm>
          <a:prstGeom prst="rect">
            <a:avLst/>
          </a:prstGeom>
          <a:noFill/>
          <a:ln>
            <a:noFill/>
          </a:ln>
        </p:spPr>
        <p:txBody>
          <a:bodyPr anchorCtr="0" anchor="t" bIns="0" lIns="0" spcFirstLastPara="1" rIns="0" wrap="square" tIns="0">
            <a:spAutoFit/>
          </a:bodyPr>
          <a:lstStyle/>
          <a:p>
            <a:pPr indent="0" lvl="0" marL="0" marR="0" rtl="0" algn="l">
              <a:lnSpc>
                <a:spcPct val="164053"/>
              </a:lnSpc>
              <a:spcBef>
                <a:spcPts val="0"/>
              </a:spcBef>
              <a:spcAft>
                <a:spcPts val="0"/>
              </a:spcAft>
              <a:buNone/>
            </a:pPr>
            <a:r>
              <a:rPr b="0" i="0" lang="en-US" sz="2181" u="none" cap="none" strike="noStrike">
                <a:solidFill>
                  <a:srgbClr val="000000"/>
                </a:solidFill>
                <a:latin typeface="Arial"/>
                <a:ea typeface="Arial"/>
                <a:cs typeface="Arial"/>
                <a:sym typeface="Arial"/>
              </a:rPr>
              <a:t>To develop a robust predictive model, we collected a comprehensive dataset of NBA game statistics from the reliable source, Basketball Reference. The data was scraped using Selenium and Python, ensuring the accuracy and completeness of the information.</a:t>
            </a:r>
            <a:endParaRPr b="0" i="0" sz="2181" u="none" cap="none" strike="noStrike">
              <a:solidFill>
                <a:srgbClr val="000000"/>
              </a:solidFill>
              <a:latin typeface="Arial"/>
              <a:ea typeface="Arial"/>
              <a:cs typeface="Arial"/>
              <a:sym typeface="Arial"/>
            </a:endParaRPr>
          </a:p>
          <a:p>
            <a:pPr indent="0" lvl="0" marL="0" marR="0" rtl="0" algn="l">
              <a:lnSpc>
                <a:spcPct val="164053"/>
              </a:lnSpc>
              <a:spcBef>
                <a:spcPts val="0"/>
              </a:spcBef>
              <a:spcAft>
                <a:spcPts val="0"/>
              </a:spcAft>
              <a:buNone/>
            </a:pPr>
            <a:r>
              <a:rPr b="0" i="0" lang="en-US" sz="2181" u="none" cap="none" strike="noStrike">
                <a:solidFill>
                  <a:srgbClr val="000000"/>
                </a:solidFill>
                <a:latin typeface="Arial"/>
                <a:ea typeface="Arial"/>
                <a:cs typeface="Arial"/>
                <a:sym typeface="Arial"/>
              </a:rPr>
              <a:t>Key points about the data collection and preprocessing phase:</a:t>
            </a:r>
            <a:endParaRPr/>
          </a:p>
          <a:p>
            <a:pPr indent="-235525" lvl="1" marL="471051" marR="0" rtl="0" algn="l">
              <a:lnSpc>
                <a:spcPct val="164053"/>
              </a:lnSpc>
              <a:spcBef>
                <a:spcPts val="0"/>
              </a:spcBef>
              <a:spcAft>
                <a:spcPts val="0"/>
              </a:spcAft>
              <a:buClr>
                <a:srgbClr val="000000"/>
              </a:buClr>
              <a:buSzPts val="2181"/>
              <a:buFont typeface="Arial"/>
              <a:buChar char="•"/>
            </a:pPr>
            <a:r>
              <a:rPr b="0" i="0" lang="en-US" sz="2181" u="none" cap="none" strike="noStrike">
                <a:solidFill>
                  <a:srgbClr val="000000"/>
                </a:solidFill>
                <a:latin typeface="Arial"/>
                <a:ea typeface="Arial"/>
                <a:cs typeface="Arial"/>
                <a:sym typeface="Arial"/>
              </a:rPr>
              <a:t>Data Source: Basketball Reference website (</a:t>
            </a:r>
            <a:r>
              <a:rPr b="0" i="0" lang="en-US" sz="2181" u="sng" cap="none" strike="noStrike">
                <a:solidFill>
                  <a:schemeClr val="hlink"/>
                </a:solidFill>
                <a:latin typeface="Arial"/>
                <a:ea typeface="Arial"/>
                <a:cs typeface="Arial"/>
                <a:sym typeface="Arial"/>
                <a:hlinkClick r:id="rId3"/>
              </a:rPr>
              <a:t>https://www.basketball-reference.com/</a:t>
            </a:r>
            <a:r>
              <a:rPr b="0" i="0" lang="en-US" sz="2181" u="none" cap="none" strike="noStrike">
                <a:solidFill>
                  <a:srgbClr val="000000"/>
                </a:solidFill>
                <a:latin typeface="Arial"/>
                <a:ea typeface="Arial"/>
                <a:cs typeface="Arial"/>
                <a:sym typeface="Arial"/>
              </a:rPr>
              <a:t>)</a:t>
            </a:r>
            <a:endParaRPr/>
          </a:p>
          <a:p>
            <a:pPr indent="-235525" lvl="1" marL="471051" marR="0" rtl="0" algn="l">
              <a:lnSpc>
                <a:spcPct val="164053"/>
              </a:lnSpc>
              <a:spcBef>
                <a:spcPts val="0"/>
              </a:spcBef>
              <a:spcAft>
                <a:spcPts val="0"/>
              </a:spcAft>
              <a:buClr>
                <a:srgbClr val="000000"/>
              </a:buClr>
              <a:buSzPts val="2181"/>
              <a:buFont typeface="Arial"/>
              <a:buChar char="•"/>
            </a:pPr>
            <a:r>
              <a:rPr b="0" i="0" lang="en-US" sz="2181" u="none" cap="none" strike="noStrike">
                <a:solidFill>
                  <a:srgbClr val="000000"/>
                </a:solidFill>
                <a:latin typeface="Arial"/>
                <a:ea typeface="Arial"/>
                <a:cs typeface="Arial"/>
                <a:sym typeface="Arial"/>
              </a:rPr>
              <a:t>Data Coverage: Last 4 NBA seasons (2020-2023), totaling approximately 5000 games</a:t>
            </a:r>
            <a:endParaRPr/>
          </a:p>
          <a:p>
            <a:pPr indent="-235525" lvl="1" marL="471051" marR="0" rtl="0" algn="l">
              <a:lnSpc>
                <a:spcPct val="164053"/>
              </a:lnSpc>
              <a:spcBef>
                <a:spcPts val="0"/>
              </a:spcBef>
              <a:spcAft>
                <a:spcPts val="0"/>
              </a:spcAft>
              <a:buClr>
                <a:srgbClr val="000000"/>
              </a:buClr>
              <a:buSzPts val="2181"/>
              <a:buFont typeface="Arial"/>
              <a:buChar char="•"/>
            </a:pPr>
            <a:r>
              <a:rPr b="0" i="0" lang="en-US" sz="2181" u="none" cap="none" strike="noStrike">
                <a:solidFill>
                  <a:srgbClr val="000000"/>
                </a:solidFill>
                <a:latin typeface="Arial"/>
                <a:ea typeface="Arial"/>
                <a:cs typeface="Arial"/>
                <a:sym typeface="Arial"/>
              </a:rPr>
              <a:t>Data Scraping: Utilized Selenium and Python to automate the data extraction process</a:t>
            </a:r>
            <a:endParaRPr/>
          </a:p>
          <a:p>
            <a:pPr indent="-235525" lvl="1" marL="471050" marR="0" rtl="0" algn="l">
              <a:lnSpc>
                <a:spcPct val="164053"/>
              </a:lnSpc>
              <a:spcBef>
                <a:spcPts val="0"/>
              </a:spcBef>
              <a:spcAft>
                <a:spcPts val="0"/>
              </a:spcAft>
              <a:buClr>
                <a:srgbClr val="000000"/>
              </a:buClr>
              <a:buSzPts val="2181"/>
              <a:buFont typeface="Arial"/>
              <a:buChar char="•"/>
            </a:pPr>
            <a:r>
              <a:rPr b="0" i="0" lang="en-US" sz="2181" u="none" cap="none" strike="noStrike">
                <a:solidFill>
                  <a:srgbClr val="000000"/>
                </a:solidFill>
                <a:latin typeface="Arial"/>
                <a:ea typeface="Arial"/>
                <a:cs typeface="Arial"/>
                <a:sym typeface="Arial"/>
              </a:rPr>
              <a:t>Data Cleaning and Preprocessing:</a:t>
            </a:r>
            <a:endParaRPr/>
          </a:p>
          <a:p>
            <a:pPr indent="-367093" lvl="2" marL="1371600" marR="0" rtl="0" algn="l">
              <a:lnSpc>
                <a:spcPct val="164053"/>
              </a:lnSpc>
              <a:spcBef>
                <a:spcPts val="0"/>
              </a:spcBef>
              <a:spcAft>
                <a:spcPts val="0"/>
              </a:spcAft>
              <a:buClr>
                <a:srgbClr val="000000"/>
              </a:buClr>
              <a:buSzPts val="2181"/>
              <a:buFont typeface="Arial"/>
              <a:buChar char="⚬"/>
            </a:pPr>
            <a:r>
              <a:rPr lang="en-US" sz="2181"/>
              <a:t>We’ve removed duplicates, null values and few un </a:t>
            </a:r>
            <a:r>
              <a:rPr lang="en-US" sz="2181"/>
              <a:t>necessary</a:t>
            </a:r>
            <a:r>
              <a:rPr lang="en-US" sz="2181"/>
              <a:t> columns.</a:t>
            </a:r>
            <a:endParaRPr/>
          </a:p>
          <a:p>
            <a:pPr indent="0" lvl="0" marL="0" marR="0" rtl="0" algn="l">
              <a:lnSpc>
                <a:spcPct val="164053"/>
              </a:lnSpc>
              <a:spcBef>
                <a:spcPts val="0"/>
              </a:spcBef>
              <a:spcAft>
                <a:spcPts val="0"/>
              </a:spcAft>
              <a:buNone/>
            </a:pPr>
            <a:r>
              <a:rPr b="0" i="0" lang="en-US" sz="2181" u="none" cap="none" strike="noStrike">
                <a:solidFill>
                  <a:srgbClr val="000000"/>
                </a:solidFill>
                <a:latin typeface="Arial"/>
                <a:ea typeface="Arial"/>
                <a:cs typeface="Arial"/>
                <a:sym typeface="Arial"/>
              </a:rPr>
              <a:t>Feature Selection: Identified relevant features based on domain knowledge and statistical significance</a:t>
            </a:r>
            <a:endParaRPr/>
          </a:p>
          <a:p>
            <a:pPr indent="0" lvl="0" marL="0" marR="0" rtl="0" algn="l">
              <a:lnSpc>
                <a:spcPct val="164053"/>
              </a:lnSpc>
              <a:spcBef>
                <a:spcPts val="0"/>
              </a:spcBef>
              <a:spcAft>
                <a:spcPts val="0"/>
              </a:spcAft>
              <a:buNone/>
            </a:pPr>
            <a:r>
              <a:rPr b="0" i="0" lang="en-US" sz="2181" u="none" cap="none" strike="noStrike">
                <a:solidFill>
                  <a:srgbClr val="000000"/>
                </a:solidFill>
                <a:latin typeface="Arial"/>
                <a:ea typeface="Arial"/>
                <a:cs typeface="Arial"/>
                <a:sym typeface="Arial"/>
              </a:rPr>
              <a:t>By collecting and preprocessing the NBA game statistics data, we established a solid foundation for our exploratory data analysis and subsequent modeling tasks.</a:t>
            </a:r>
            <a:endParaRPr/>
          </a:p>
          <a:p>
            <a:pPr indent="0" lvl="0" marL="0" marR="0" rtl="0" algn="l">
              <a:lnSpc>
                <a:spcPct val="164053"/>
              </a:lnSpc>
              <a:spcBef>
                <a:spcPts val="0"/>
              </a:spcBef>
              <a:spcAft>
                <a:spcPts val="0"/>
              </a:spcAft>
              <a:buNone/>
            </a:pPr>
            <a:r>
              <a:t/>
            </a:r>
            <a:endParaRPr b="0" i="0" sz="2181"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62" name="Shape 162"/>
        <p:cNvGrpSpPr/>
        <p:nvPr/>
      </p:nvGrpSpPr>
      <p:grpSpPr>
        <a:xfrm>
          <a:off x="0" y="0"/>
          <a:ext cx="0" cy="0"/>
          <a:chOff x="0" y="0"/>
          <a:chExt cx="0" cy="0"/>
        </a:xfrm>
      </p:grpSpPr>
      <p:sp>
        <p:nvSpPr>
          <p:cNvPr id="163" name="Google Shape;163;p18"/>
          <p:cNvSpPr txBox="1"/>
          <p:nvPr/>
        </p:nvSpPr>
        <p:spPr>
          <a:xfrm>
            <a:off x="1028700" y="1448355"/>
            <a:ext cx="16230600" cy="335700"/>
          </a:xfrm>
          <a:prstGeom prst="rect">
            <a:avLst/>
          </a:prstGeom>
          <a:noFill/>
          <a:ln>
            <a:noFill/>
          </a:ln>
        </p:spPr>
        <p:txBody>
          <a:bodyPr anchorCtr="0" anchor="t" bIns="0" lIns="0" spcFirstLastPara="1" rIns="0" wrap="square" tIns="0">
            <a:spAutoFit/>
          </a:bodyPr>
          <a:lstStyle/>
          <a:p>
            <a:pPr indent="0" lvl="0" marL="0" marR="0" rtl="0" algn="l">
              <a:lnSpc>
                <a:spcPct val="164053"/>
              </a:lnSpc>
              <a:spcBef>
                <a:spcPts val="0"/>
              </a:spcBef>
              <a:spcAft>
                <a:spcPts val="0"/>
              </a:spcAft>
              <a:buNone/>
            </a:pPr>
            <a:r>
              <a:t/>
            </a:r>
            <a:endParaRPr b="0" i="0" sz="2181" u="none" cap="none" strike="noStrike">
              <a:solidFill>
                <a:srgbClr val="000000"/>
              </a:solidFill>
              <a:latin typeface="Arial"/>
              <a:ea typeface="Arial"/>
              <a:cs typeface="Arial"/>
              <a:sym typeface="Arial"/>
            </a:endParaRPr>
          </a:p>
        </p:txBody>
      </p:sp>
      <p:pic>
        <p:nvPicPr>
          <p:cNvPr id="164" name="Google Shape;164;p18"/>
          <p:cNvPicPr preferRelativeResize="0"/>
          <p:nvPr/>
        </p:nvPicPr>
        <p:blipFill>
          <a:blip r:embed="rId3">
            <a:alphaModFix/>
          </a:blip>
          <a:stretch>
            <a:fillRect/>
          </a:stretch>
        </p:blipFill>
        <p:spPr>
          <a:xfrm>
            <a:off x="362275" y="1581276"/>
            <a:ext cx="9211150" cy="4378500"/>
          </a:xfrm>
          <a:prstGeom prst="rect">
            <a:avLst/>
          </a:prstGeom>
          <a:noFill/>
          <a:ln>
            <a:noFill/>
          </a:ln>
        </p:spPr>
      </p:pic>
      <p:pic>
        <p:nvPicPr>
          <p:cNvPr id="165" name="Google Shape;165;p18"/>
          <p:cNvPicPr preferRelativeResize="0"/>
          <p:nvPr/>
        </p:nvPicPr>
        <p:blipFill>
          <a:blip r:embed="rId4">
            <a:alphaModFix/>
          </a:blip>
          <a:stretch>
            <a:fillRect/>
          </a:stretch>
        </p:blipFill>
        <p:spPr>
          <a:xfrm>
            <a:off x="9725825" y="1581275"/>
            <a:ext cx="7612901" cy="4378501"/>
          </a:xfrm>
          <a:prstGeom prst="rect">
            <a:avLst/>
          </a:prstGeom>
          <a:noFill/>
          <a:ln>
            <a:noFill/>
          </a:ln>
        </p:spPr>
      </p:pic>
      <p:sp>
        <p:nvSpPr>
          <p:cNvPr id="166" name="Google Shape;166;p18"/>
          <p:cNvSpPr txBox="1"/>
          <p:nvPr/>
        </p:nvSpPr>
        <p:spPr>
          <a:xfrm>
            <a:off x="362275" y="334950"/>
            <a:ext cx="16230600" cy="8157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100">
                <a:solidFill>
                  <a:schemeClr val="lt1"/>
                </a:solidFill>
              </a:rPr>
              <a:t>DATA COLLECTION AND PREPROCESSING</a:t>
            </a:r>
            <a:endParaRPr>
              <a:solidFill>
                <a:schemeClr val="dk1"/>
              </a:solidFill>
            </a:endParaRPr>
          </a:p>
        </p:txBody>
      </p:sp>
      <p:pic>
        <p:nvPicPr>
          <p:cNvPr id="167" name="Google Shape;167;p18"/>
          <p:cNvPicPr preferRelativeResize="0"/>
          <p:nvPr/>
        </p:nvPicPr>
        <p:blipFill>
          <a:blip r:embed="rId5">
            <a:alphaModFix/>
          </a:blip>
          <a:stretch>
            <a:fillRect/>
          </a:stretch>
        </p:blipFill>
        <p:spPr>
          <a:xfrm>
            <a:off x="5426325" y="6087000"/>
            <a:ext cx="9211150" cy="402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2373175" y="1775175"/>
            <a:ext cx="11281150" cy="7584826"/>
          </a:xfrm>
          <a:prstGeom prst="rect">
            <a:avLst/>
          </a:prstGeom>
          <a:noFill/>
          <a:ln>
            <a:noFill/>
          </a:ln>
        </p:spPr>
      </p:pic>
      <p:sp>
        <p:nvSpPr>
          <p:cNvPr id="173" name="Google Shape;173;p19"/>
          <p:cNvSpPr txBox="1"/>
          <p:nvPr/>
        </p:nvSpPr>
        <p:spPr>
          <a:xfrm>
            <a:off x="645800" y="613475"/>
            <a:ext cx="17419500" cy="8157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100">
                <a:solidFill>
                  <a:schemeClr val="lt1"/>
                </a:solidFill>
              </a:rPr>
              <a:t>Data Dictionary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77" name="Shape 177"/>
        <p:cNvGrpSpPr/>
        <p:nvPr/>
      </p:nvGrpSpPr>
      <p:grpSpPr>
        <a:xfrm>
          <a:off x="0" y="0"/>
          <a:ext cx="0" cy="0"/>
          <a:chOff x="0" y="0"/>
          <a:chExt cx="0" cy="0"/>
        </a:xfrm>
      </p:grpSpPr>
      <p:sp>
        <p:nvSpPr>
          <p:cNvPr id="178" name="Google Shape;178;p20"/>
          <p:cNvSpPr/>
          <p:nvPr/>
        </p:nvSpPr>
        <p:spPr>
          <a:xfrm>
            <a:off x="1028700" y="2006859"/>
            <a:ext cx="8315710" cy="4461218"/>
          </a:xfrm>
          <a:custGeom>
            <a:rect b="b" l="l" r="r" t="t"/>
            <a:pathLst>
              <a:path extrusionOk="0" h="4461218" w="8315710">
                <a:moveTo>
                  <a:pt x="0" y="0"/>
                </a:moveTo>
                <a:lnTo>
                  <a:pt x="8315710" y="0"/>
                </a:lnTo>
                <a:lnTo>
                  <a:pt x="8315710" y="4461217"/>
                </a:lnTo>
                <a:lnTo>
                  <a:pt x="0" y="4461217"/>
                </a:lnTo>
                <a:lnTo>
                  <a:pt x="0" y="0"/>
                </a:lnTo>
                <a:close/>
              </a:path>
            </a:pathLst>
          </a:custGeom>
          <a:blipFill rotWithShape="1">
            <a:blip r:embed="rId3">
              <a:alphaModFix/>
            </a:blip>
            <a:stretch>
              <a:fillRect b="0" l="0" r="0" t="0"/>
            </a:stretch>
          </a:blipFill>
          <a:ln>
            <a:noFill/>
          </a:ln>
        </p:spPr>
      </p:sp>
      <p:sp>
        <p:nvSpPr>
          <p:cNvPr id="179" name="Google Shape;179;p20"/>
          <p:cNvSpPr/>
          <p:nvPr/>
        </p:nvSpPr>
        <p:spPr>
          <a:xfrm>
            <a:off x="10705859" y="4237468"/>
            <a:ext cx="5879012" cy="5020832"/>
          </a:xfrm>
          <a:custGeom>
            <a:rect b="b" l="l" r="r" t="t"/>
            <a:pathLst>
              <a:path extrusionOk="0" h="5020832" w="5879012">
                <a:moveTo>
                  <a:pt x="0" y="0"/>
                </a:moveTo>
                <a:lnTo>
                  <a:pt x="5879012" y="0"/>
                </a:lnTo>
                <a:lnTo>
                  <a:pt x="5879012" y="5020832"/>
                </a:lnTo>
                <a:lnTo>
                  <a:pt x="0" y="5020832"/>
                </a:lnTo>
                <a:lnTo>
                  <a:pt x="0" y="0"/>
                </a:lnTo>
                <a:close/>
              </a:path>
            </a:pathLst>
          </a:custGeom>
          <a:blipFill rotWithShape="1">
            <a:blip r:embed="rId4">
              <a:alphaModFix/>
            </a:blip>
            <a:stretch>
              <a:fillRect b="0" l="-1854" r="-1854" t="0"/>
            </a:stretch>
          </a:blipFill>
          <a:ln>
            <a:noFill/>
          </a:ln>
        </p:spPr>
      </p:sp>
      <p:sp>
        <p:nvSpPr>
          <p:cNvPr id="180" name="Google Shape;180;p20"/>
          <p:cNvSpPr txBox="1"/>
          <p:nvPr/>
        </p:nvSpPr>
        <p:spPr>
          <a:xfrm>
            <a:off x="1028700" y="876300"/>
            <a:ext cx="9983614"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EXPLORATORY DATA ANALYSIS (EDA)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E5D"/>
        </a:solidFill>
      </p:bgPr>
    </p:bg>
    <p:spTree>
      <p:nvGrpSpPr>
        <p:cNvPr id="184" name="Shape 184"/>
        <p:cNvGrpSpPr/>
        <p:nvPr/>
      </p:nvGrpSpPr>
      <p:grpSpPr>
        <a:xfrm>
          <a:off x="0" y="0"/>
          <a:ext cx="0" cy="0"/>
          <a:chOff x="0" y="0"/>
          <a:chExt cx="0" cy="0"/>
        </a:xfrm>
      </p:grpSpPr>
      <p:sp>
        <p:nvSpPr>
          <p:cNvPr id="185" name="Google Shape;185;p21"/>
          <p:cNvSpPr txBox="1"/>
          <p:nvPr/>
        </p:nvSpPr>
        <p:spPr>
          <a:xfrm>
            <a:off x="1028700" y="876300"/>
            <a:ext cx="9983614" cy="77215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100" u="none" cap="none" strike="noStrike">
                <a:solidFill>
                  <a:srgbClr val="FFFFFF"/>
                </a:solidFill>
                <a:latin typeface="Arial"/>
                <a:ea typeface="Arial"/>
                <a:cs typeface="Arial"/>
                <a:sym typeface="Arial"/>
              </a:rPr>
              <a:t>EXPLORATORY DATA ANALYSIS (EDA)</a:t>
            </a:r>
            <a:endParaRPr/>
          </a:p>
        </p:txBody>
      </p:sp>
      <p:sp>
        <p:nvSpPr>
          <p:cNvPr id="186" name="Google Shape;186;p21"/>
          <p:cNvSpPr txBox="1"/>
          <p:nvPr/>
        </p:nvSpPr>
        <p:spPr>
          <a:xfrm>
            <a:off x="1028700" y="1963805"/>
            <a:ext cx="7190408" cy="481329"/>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Lag features and home ground advantage</a:t>
            </a:r>
            <a:endParaRPr/>
          </a:p>
        </p:txBody>
      </p:sp>
      <p:sp>
        <p:nvSpPr>
          <p:cNvPr id="187" name="Google Shape;187;p21"/>
          <p:cNvSpPr txBox="1"/>
          <p:nvPr/>
        </p:nvSpPr>
        <p:spPr>
          <a:xfrm>
            <a:off x="184282" y="2692784"/>
            <a:ext cx="18103718" cy="783281"/>
          </a:xfrm>
          <a:prstGeom prst="rect">
            <a:avLst/>
          </a:prstGeom>
          <a:noFill/>
          <a:ln>
            <a:noFill/>
          </a:ln>
        </p:spPr>
        <p:txBody>
          <a:bodyPr anchorCtr="0" anchor="t" bIns="0" lIns="0" spcFirstLastPara="1" rIns="0" wrap="square" tIns="0">
            <a:spAutoFit/>
          </a:bodyPr>
          <a:lstStyle/>
          <a:p>
            <a:pPr indent="-264127" lvl="2" marL="792383" marR="0" rtl="0" algn="l">
              <a:lnSpc>
                <a:spcPct val="163978"/>
              </a:lnSpc>
              <a:spcBef>
                <a:spcPts val="0"/>
              </a:spcBef>
              <a:spcAft>
                <a:spcPts val="0"/>
              </a:spcAft>
              <a:buClr>
                <a:srgbClr val="000000"/>
              </a:buClr>
              <a:buSzPts val="1835"/>
              <a:buFont typeface="Arial"/>
              <a:buChar char="⚬"/>
            </a:pPr>
            <a:r>
              <a:rPr b="0" i="0" lang="en-US" sz="1835" u="none" cap="none" strike="noStrike">
                <a:solidFill>
                  <a:srgbClr val="000000"/>
                </a:solidFill>
                <a:latin typeface="Arial"/>
                <a:ea typeface="Arial"/>
                <a:cs typeface="Arial"/>
                <a:sym typeface="Arial"/>
              </a:rPr>
              <a:t>the rolling average of the last 3 games appears to be the most suitable for predicting the current game's outcome. It captures the team's recent performance without being overly influenced by a single game, while still being responsive to recent changes</a:t>
            </a:r>
            <a:endParaRPr/>
          </a:p>
        </p:txBody>
      </p:sp>
      <p:sp>
        <p:nvSpPr>
          <p:cNvPr id="188" name="Google Shape;188;p21"/>
          <p:cNvSpPr/>
          <p:nvPr/>
        </p:nvSpPr>
        <p:spPr>
          <a:xfrm>
            <a:off x="4764269" y="3847540"/>
            <a:ext cx="6668794" cy="4761406"/>
          </a:xfrm>
          <a:custGeom>
            <a:rect b="b" l="l" r="r" t="t"/>
            <a:pathLst>
              <a:path extrusionOk="0" h="4761406" w="6668794">
                <a:moveTo>
                  <a:pt x="0" y="0"/>
                </a:moveTo>
                <a:lnTo>
                  <a:pt x="6668794" y="0"/>
                </a:lnTo>
                <a:lnTo>
                  <a:pt x="6668794" y="4761406"/>
                </a:lnTo>
                <a:lnTo>
                  <a:pt x="0" y="4761406"/>
                </a:lnTo>
                <a:lnTo>
                  <a:pt x="0" y="0"/>
                </a:lnTo>
                <a:close/>
              </a:path>
            </a:pathLst>
          </a:custGeom>
          <a:blipFill rotWithShape="1">
            <a:blip r:embed="rId3">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